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5"/>
    <p:restoredTop sz="94649"/>
  </p:normalViewPr>
  <p:slideViewPr>
    <p:cSldViewPr snapToGrid="0" snapToObjects="1">
      <p:cViewPr varScale="1">
        <p:scale>
          <a:sx n="102" d="100"/>
          <a:sy n="102"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4EE53-F1D5-604C-B5CA-319EA0D102EC}" type="datetimeFigureOut">
              <a:rPr lang="en-US" smtClean="0"/>
              <a:t>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A47C7-A422-7947-876E-1A6891175B72}" type="slidenum">
              <a:rPr lang="en-US" smtClean="0"/>
              <a:t>‹#›</a:t>
            </a:fld>
            <a:endParaRPr lang="en-US"/>
          </a:p>
        </p:txBody>
      </p:sp>
    </p:spTree>
    <p:extLst>
      <p:ext uri="{BB962C8B-B14F-4D97-AF65-F5344CB8AC3E}">
        <p14:creationId xmlns:p14="http://schemas.microsoft.com/office/powerpoint/2010/main" val="142626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A47C7-A422-7947-876E-1A6891175B72}" type="slidenum">
              <a:rPr lang="en-US" smtClean="0"/>
              <a:t>33</a:t>
            </a:fld>
            <a:endParaRPr lang="en-US"/>
          </a:p>
        </p:txBody>
      </p:sp>
    </p:spTree>
    <p:extLst>
      <p:ext uri="{BB962C8B-B14F-4D97-AF65-F5344CB8AC3E}">
        <p14:creationId xmlns:p14="http://schemas.microsoft.com/office/powerpoint/2010/main" val="231907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3C2D-165B-B445-B149-95DAD73A1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798672-928E-874F-96FD-0738ADCDD4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0604AE-143F-8C48-BA44-B6F8C23C9025}"/>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7F0E57A0-8326-DC4A-87C9-58F5E3505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013D4-DB19-FC46-ADC3-2E0E899F868D}"/>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132740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3184-A205-8A4B-94DF-C7A3836783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0AC668-5F39-EC4A-AF8B-A1264DC692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B4737-748D-214B-8D2A-C2EE43AE6D69}"/>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3418E5F2-A6F8-8843-988D-21589D4D4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70933-A751-D14B-B04D-36500B91B49C}"/>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411369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F294EB-E445-1648-A216-EEC4A4F257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8D69FF-3885-A44A-B17A-C62A1F6B72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4F7CF-BD03-2849-814A-20D3261742E5}"/>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108487F8-E1FB-6A45-BF7A-F9A55BB5C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D1FE9-E14C-DB41-A539-442B1830BF58}"/>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28949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E771-420A-D34B-8AB8-36B26D0D1A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7E0512-FFBD-F447-AA2A-EAE100942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24169-0073-9244-85A1-ECE2DE3D34CC}"/>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757BBA6C-C87D-8A4F-B044-1E1E52983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C955D-17C1-504A-AA7B-E440EFD17C16}"/>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114340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7D45-B678-084E-924D-1324B447C8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3A0B63-CE98-5B4C-A7DC-5B374D4D2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04D48-D67C-704A-91DB-AC5E0BBDBA13}"/>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47CEFBDF-8272-5742-BE7C-96B97459F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3B3CC-412B-8C4B-977D-C03F72C7B392}"/>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4092112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9090-206B-784C-8636-163A0D402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F6F6B-63F5-6B4C-A648-BACBB2575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99BEB-D37B-7E4C-B947-FC10DA6C2F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4F0A1B-A189-974C-A6E9-74F1609DD2EE}"/>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6" name="Footer Placeholder 5">
            <a:extLst>
              <a:ext uri="{FF2B5EF4-FFF2-40B4-BE49-F238E27FC236}">
                <a16:creationId xmlns:a16="http://schemas.microsoft.com/office/drawing/2014/main" id="{C70EE06A-523D-7143-9D4D-0DEB6C098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B40E7-6AC8-1749-8514-05684C2AAACC}"/>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60745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28C9-CD0D-2742-A704-BF950B0CB9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35CF9E-4762-5A42-B6B0-1AFD56F0A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E8DA80-6BAF-A846-89EC-48A8E227B5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F78AF-9F32-5F4C-9631-682A5CE79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8E41E-57B4-C245-91D7-53179D385A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EF7891-AC7E-994C-A928-AC9EBE18E7F8}"/>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8" name="Footer Placeholder 7">
            <a:extLst>
              <a:ext uri="{FF2B5EF4-FFF2-40B4-BE49-F238E27FC236}">
                <a16:creationId xmlns:a16="http://schemas.microsoft.com/office/drawing/2014/main" id="{C2D0AE20-9DAA-4A45-B427-5F4D88D1D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D429C-D4B2-A045-97CD-7497F7D91A13}"/>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27313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9533-9949-EB4B-B4E7-6F15A17733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E28645-7643-364D-A0C3-6D86F1EE3CE8}"/>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4" name="Footer Placeholder 3">
            <a:extLst>
              <a:ext uri="{FF2B5EF4-FFF2-40B4-BE49-F238E27FC236}">
                <a16:creationId xmlns:a16="http://schemas.microsoft.com/office/drawing/2014/main" id="{9E39DC95-ED1B-C446-9E90-B398885A7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72252-1BDD-1549-81E6-6560D2C0D4BE}"/>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56497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1D8F6-F871-C348-A756-A60CA8E8283E}"/>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3" name="Footer Placeholder 2">
            <a:extLst>
              <a:ext uri="{FF2B5EF4-FFF2-40B4-BE49-F238E27FC236}">
                <a16:creationId xmlns:a16="http://schemas.microsoft.com/office/drawing/2014/main" id="{F063BA47-7A07-6048-8098-80777D95C2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B09026-7C79-C34E-AD34-987A8CAD9F3B}"/>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200659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7E83-85DA-A54A-8E7B-82B78E407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3C6681-C507-A345-A301-8B892D83A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7E572D-AF6E-F04E-81B1-FD7D451A6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67573-35F5-254B-AD91-B18D82FFEF32}"/>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6" name="Footer Placeholder 5">
            <a:extLst>
              <a:ext uri="{FF2B5EF4-FFF2-40B4-BE49-F238E27FC236}">
                <a16:creationId xmlns:a16="http://schemas.microsoft.com/office/drawing/2014/main" id="{93762AA0-C385-D146-93FE-56D56293B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C4AA-E645-BD4E-8E65-9F2379C1F133}"/>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80615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6457-15E1-DF4C-B5AA-0E0028457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EEA7F-3E77-1D4F-98DE-B053F8D3B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FC385-A87F-4F46-A8FA-9CE714460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7E304-ADAD-E24E-BB6C-57E272AEA74A}"/>
              </a:ext>
            </a:extLst>
          </p:cNvPr>
          <p:cNvSpPr>
            <a:spLocks noGrp="1"/>
          </p:cNvSpPr>
          <p:nvPr>
            <p:ph type="dt" sz="half" idx="10"/>
          </p:nvPr>
        </p:nvSpPr>
        <p:spPr/>
        <p:txBody>
          <a:bodyPr/>
          <a:lstStyle/>
          <a:p>
            <a:fld id="{D81EB6E1-3F5B-C546-9642-FE1D17A41142}" type="datetimeFigureOut">
              <a:rPr lang="en-US" smtClean="0"/>
              <a:t>1/3/22</a:t>
            </a:fld>
            <a:endParaRPr lang="en-US"/>
          </a:p>
        </p:txBody>
      </p:sp>
      <p:sp>
        <p:nvSpPr>
          <p:cNvPr id="6" name="Footer Placeholder 5">
            <a:extLst>
              <a:ext uri="{FF2B5EF4-FFF2-40B4-BE49-F238E27FC236}">
                <a16:creationId xmlns:a16="http://schemas.microsoft.com/office/drawing/2014/main" id="{CFC51E46-C1E2-FE4B-B0EC-3A467115A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D760B-D01B-B545-A7A8-DC90E249FC4B}"/>
              </a:ext>
            </a:extLst>
          </p:cNvPr>
          <p:cNvSpPr>
            <a:spLocks noGrp="1"/>
          </p:cNvSpPr>
          <p:nvPr>
            <p:ph type="sldNum" sz="quarter" idx="12"/>
          </p:nvPr>
        </p:nvSpPr>
        <p:spPr/>
        <p:txBody>
          <a:bodyPr/>
          <a:lstStyle/>
          <a:p>
            <a:fld id="{0C5F476C-32D7-944B-BAA5-5E7EBDE33817}" type="slidenum">
              <a:rPr lang="en-US" smtClean="0"/>
              <a:t>‹#›</a:t>
            </a:fld>
            <a:endParaRPr lang="en-US"/>
          </a:p>
        </p:txBody>
      </p:sp>
    </p:spTree>
    <p:extLst>
      <p:ext uri="{BB962C8B-B14F-4D97-AF65-F5344CB8AC3E}">
        <p14:creationId xmlns:p14="http://schemas.microsoft.com/office/powerpoint/2010/main" val="17907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3C2A3-BA86-B14D-83B0-2966D11F1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9E8A65-660E-DB4B-9A33-16AC3468B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8E0F9-1B0B-DC4E-8BF9-DAD9E846F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EB6E1-3F5B-C546-9642-FE1D17A41142}" type="datetimeFigureOut">
              <a:rPr lang="en-US" smtClean="0"/>
              <a:t>1/3/22</a:t>
            </a:fld>
            <a:endParaRPr lang="en-US"/>
          </a:p>
        </p:txBody>
      </p:sp>
      <p:sp>
        <p:nvSpPr>
          <p:cNvPr id="5" name="Footer Placeholder 4">
            <a:extLst>
              <a:ext uri="{FF2B5EF4-FFF2-40B4-BE49-F238E27FC236}">
                <a16:creationId xmlns:a16="http://schemas.microsoft.com/office/drawing/2014/main" id="{292B7233-A91E-7E49-B0AB-5620474138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17327D-02C6-6447-BDFB-1CEEF9CE1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F476C-32D7-944B-BAA5-5E7EBDE33817}" type="slidenum">
              <a:rPr lang="en-US" smtClean="0"/>
              <a:t>‹#›</a:t>
            </a:fld>
            <a:endParaRPr lang="en-US"/>
          </a:p>
        </p:txBody>
      </p:sp>
    </p:spTree>
    <p:extLst>
      <p:ext uri="{BB962C8B-B14F-4D97-AF65-F5344CB8AC3E}">
        <p14:creationId xmlns:p14="http://schemas.microsoft.com/office/powerpoint/2010/main" val="7009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89B2-1ED9-1649-8D0C-565ABE226FEF}"/>
              </a:ext>
            </a:extLst>
          </p:cNvPr>
          <p:cNvSpPr>
            <a:spLocks noGrp="1"/>
          </p:cNvSpPr>
          <p:nvPr>
            <p:ph type="ctrTitle"/>
          </p:nvPr>
        </p:nvSpPr>
        <p:spPr/>
        <p:txBody>
          <a:bodyPr>
            <a:normAutofit/>
          </a:bodyPr>
          <a:lstStyle/>
          <a:p>
            <a:r>
              <a:rPr lang="en-US" dirty="0"/>
              <a:t>RAY TRACING IN ONE WEEKEND: THE BOOK SERIES</a:t>
            </a:r>
          </a:p>
        </p:txBody>
      </p:sp>
      <p:sp>
        <p:nvSpPr>
          <p:cNvPr id="3" name="Subtitle 2">
            <a:extLst>
              <a:ext uri="{FF2B5EF4-FFF2-40B4-BE49-F238E27FC236}">
                <a16:creationId xmlns:a16="http://schemas.microsoft.com/office/drawing/2014/main" id="{2D27A04A-3348-0649-8D86-7C5C8A66D955}"/>
              </a:ext>
            </a:extLst>
          </p:cNvPr>
          <p:cNvSpPr>
            <a:spLocks noGrp="1"/>
          </p:cNvSpPr>
          <p:nvPr>
            <p:ph type="subTitle" idx="1"/>
          </p:nvPr>
        </p:nvSpPr>
        <p:spPr/>
        <p:txBody>
          <a:bodyPr/>
          <a:lstStyle/>
          <a:p>
            <a:r>
              <a:rPr lang="en-US" dirty="0"/>
              <a:t>Notes by </a:t>
            </a:r>
            <a:r>
              <a:rPr lang="en-US" dirty="0" err="1"/>
              <a:t>Yuxing</a:t>
            </a:r>
            <a:r>
              <a:rPr lang="en-US" dirty="0"/>
              <a:t> Shi</a:t>
            </a:r>
          </a:p>
          <a:p>
            <a:r>
              <a:rPr lang="en-US" dirty="0"/>
              <a:t>https://</a:t>
            </a:r>
            <a:r>
              <a:rPr lang="en-US" dirty="0" err="1"/>
              <a:t>raytracing.github.io</a:t>
            </a:r>
            <a:r>
              <a:rPr lang="en-US" dirty="0"/>
              <a:t>/</a:t>
            </a:r>
          </a:p>
        </p:txBody>
      </p:sp>
    </p:spTree>
    <p:extLst>
      <p:ext uri="{BB962C8B-B14F-4D97-AF65-F5344CB8AC3E}">
        <p14:creationId xmlns:p14="http://schemas.microsoft.com/office/powerpoint/2010/main" val="390035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DA-B1D4-5440-9553-246209EAEB90}"/>
              </a:ext>
            </a:extLst>
          </p:cNvPr>
          <p:cNvSpPr>
            <a:spLocks noGrp="1"/>
          </p:cNvSpPr>
          <p:nvPr>
            <p:ph type="title"/>
          </p:nvPr>
        </p:nvSpPr>
        <p:spPr/>
        <p:txBody>
          <a:bodyPr/>
          <a:lstStyle/>
          <a:p>
            <a:r>
              <a:rPr lang="en-US" dirty="0"/>
              <a:t>Adding a Sphere</a:t>
            </a:r>
          </a:p>
        </p:txBody>
      </p:sp>
      <p:sp>
        <p:nvSpPr>
          <p:cNvPr id="3" name="Content Placeholder 2">
            <a:extLst>
              <a:ext uri="{FF2B5EF4-FFF2-40B4-BE49-F238E27FC236}">
                <a16:creationId xmlns:a16="http://schemas.microsoft.com/office/drawing/2014/main" id="{92B83EFB-E918-B44B-B7EC-7ED5FF87D3EC}"/>
              </a:ext>
            </a:extLst>
          </p:cNvPr>
          <p:cNvSpPr>
            <a:spLocks noGrp="1"/>
          </p:cNvSpPr>
          <p:nvPr>
            <p:ph idx="1"/>
          </p:nvPr>
        </p:nvSpPr>
        <p:spPr/>
        <p:txBody>
          <a:bodyPr/>
          <a:lstStyle/>
          <a:p>
            <a:r>
              <a:rPr lang="en-US" dirty="0"/>
              <a:t>Sphere: (𝑥−𝐶𝑥)^2+(𝑦−𝐶𝑦)^2+(𝑧−𝐶𝑧)^2=𝑟^2</a:t>
            </a:r>
          </a:p>
          <a:p>
            <a:r>
              <a:rPr lang="en-US" dirty="0"/>
              <a:t>Vector form: (</a:t>
            </a:r>
            <a:r>
              <a:rPr lang="en-US" b="1" dirty="0"/>
              <a:t>𝐏</a:t>
            </a:r>
            <a:r>
              <a:rPr lang="en-US" dirty="0"/>
              <a:t>−</a:t>
            </a:r>
            <a:r>
              <a:rPr lang="en-US" b="1" dirty="0"/>
              <a:t>𝐂</a:t>
            </a:r>
            <a:r>
              <a:rPr lang="en-US" dirty="0"/>
              <a:t>)⋅(</a:t>
            </a:r>
            <a:r>
              <a:rPr lang="en-US" b="1" dirty="0"/>
              <a:t>𝐏</a:t>
            </a:r>
            <a:r>
              <a:rPr lang="en-US" dirty="0"/>
              <a:t>−</a:t>
            </a:r>
            <a:r>
              <a:rPr lang="en-US" b="1" dirty="0"/>
              <a:t>𝐂</a:t>
            </a:r>
            <a:r>
              <a:rPr lang="en-US" dirty="0"/>
              <a:t>)=𝑟^2</a:t>
            </a:r>
          </a:p>
          <a:p>
            <a:r>
              <a:rPr lang="en-US" dirty="0"/>
              <a:t>Ray hits sphere: (</a:t>
            </a:r>
            <a:r>
              <a:rPr lang="en-US" b="1" dirty="0"/>
              <a:t>𝐏</a:t>
            </a:r>
            <a:r>
              <a:rPr lang="en-US" dirty="0"/>
              <a:t>(𝑡)−</a:t>
            </a:r>
            <a:r>
              <a:rPr lang="en-US" b="1" dirty="0"/>
              <a:t>𝐂</a:t>
            </a:r>
            <a:r>
              <a:rPr lang="en-US" dirty="0"/>
              <a:t>)⋅(</a:t>
            </a:r>
            <a:r>
              <a:rPr lang="en-US" b="1" dirty="0"/>
              <a:t>𝐏</a:t>
            </a:r>
            <a:r>
              <a:rPr lang="en-US" dirty="0"/>
              <a:t>(𝑡)−</a:t>
            </a:r>
            <a:r>
              <a:rPr lang="en-US" b="1" dirty="0"/>
              <a:t>𝐂</a:t>
            </a:r>
            <a:r>
              <a:rPr lang="en-US" dirty="0"/>
              <a:t>)=𝑟2</a:t>
            </a:r>
            <a:br>
              <a:rPr lang="en-US" dirty="0"/>
            </a:br>
            <a:r>
              <a:rPr lang="en-US" dirty="0"/>
              <a:t>Where: </a:t>
            </a:r>
            <a:r>
              <a:rPr lang="en-US" b="1" dirty="0"/>
              <a:t>𝐏</a:t>
            </a:r>
            <a:r>
              <a:rPr lang="en-US" dirty="0"/>
              <a:t>(𝑡)=</a:t>
            </a:r>
            <a:r>
              <a:rPr lang="en-US" b="1" dirty="0"/>
              <a:t>𝐀</a:t>
            </a:r>
            <a:r>
              <a:rPr lang="en-US" dirty="0"/>
              <a:t>+𝑡</a:t>
            </a:r>
            <a:r>
              <a:rPr lang="en-US" b="1" dirty="0"/>
              <a:t>𝐛</a:t>
            </a:r>
          </a:p>
          <a:p>
            <a:r>
              <a:rPr lang="en-US" b="1" dirty="0"/>
              <a:t>=&gt; </a:t>
            </a:r>
            <a:r>
              <a:rPr lang="en-US" dirty="0"/>
              <a:t>𝑡^2</a:t>
            </a:r>
            <a:r>
              <a:rPr lang="en-US" b="1" dirty="0"/>
              <a:t>𝐛</a:t>
            </a:r>
            <a:r>
              <a:rPr lang="en-US" dirty="0"/>
              <a:t>⋅</a:t>
            </a:r>
            <a:r>
              <a:rPr lang="en-US" b="1" dirty="0"/>
              <a:t>𝐛</a:t>
            </a:r>
            <a:r>
              <a:rPr lang="en-US" dirty="0"/>
              <a:t>+2𝑡</a:t>
            </a:r>
            <a:r>
              <a:rPr lang="en-US" b="1" dirty="0"/>
              <a:t>𝐛</a:t>
            </a:r>
            <a:r>
              <a:rPr lang="en-US" dirty="0"/>
              <a:t>⋅(</a:t>
            </a:r>
            <a:r>
              <a:rPr lang="en-US" b="1" dirty="0"/>
              <a:t>𝐀</a:t>
            </a:r>
            <a:r>
              <a:rPr lang="en-US" dirty="0"/>
              <a:t>−</a:t>
            </a:r>
            <a:r>
              <a:rPr lang="en-US" b="1" dirty="0"/>
              <a:t>𝐂</a:t>
            </a:r>
            <a:r>
              <a:rPr lang="en-US" dirty="0"/>
              <a:t>)+(</a:t>
            </a:r>
            <a:r>
              <a:rPr lang="en-US" b="1" dirty="0"/>
              <a:t>𝐀</a:t>
            </a:r>
            <a:r>
              <a:rPr lang="en-US" dirty="0"/>
              <a:t>−</a:t>
            </a:r>
            <a:r>
              <a:rPr lang="en-US" b="1" dirty="0"/>
              <a:t>𝐂</a:t>
            </a:r>
            <a:r>
              <a:rPr lang="en-US" dirty="0"/>
              <a:t>)⋅(</a:t>
            </a:r>
            <a:r>
              <a:rPr lang="en-US" b="1" dirty="0"/>
              <a:t>𝐀</a:t>
            </a:r>
            <a:r>
              <a:rPr lang="en-US" dirty="0"/>
              <a:t>−</a:t>
            </a:r>
            <a:r>
              <a:rPr lang="en-US" b="1" dirty="0"/>
              <a:t>𝐂</a:t>
            </a:r>
            <a:r>
              <a:rPr lang="en-US" dirty="0"/>
              <a:t>)−𝑟^2=0</a:t>
            </a:r>
            <a:br>
              <a:rPr lang="en-US" dirty="0"/>
            </a:br>
            <a:endParaRPr lang="en-US" b="1" dirty="0"/>
          </a:p>
          <a:p>
            <a:pPr marL="0" indent="0">
              <a:buNone/>
            </a:pPr>
            <a:br>
              <a:rPr lang="en-US" dirty="0"/>
            </a:br>
            <a:br>
              <a:rPr lang="en-US" dirty="0"/>
            </a:br>
            <a:endParaRPr lang="en-US" dirty="0"/>
          </a:p>
        </p:txBody>
      </p:sp>
      <p:pic>
        <p:nvPicPr>
          <p:cNvPr id="7" name="Picture 6">
            <a:extLst>
              <a:ext uri="{FF2B5EF4-FFF2-40B4-BE49-F238E27FC236}">
                <a16:creationId xmlns:a16="http://schemas.microsoft.com/office/drawing/2014/main" id="{5D76ABC1-E3DE-8E4A-9658-88D12DBB31A3}"/>
              </a:ext>
            </a:extLst>
          </p:cNvPr>
          <p:cNvPicPr>
            <a:picLocks noChangeAspect="1"/>
          </p:cNvPicPr>
          <p:nvPr/>
        </p:nvPicPr>
        <p:blipFill>
          <a:blip r:embed="rId2"/>
          <a:stretch>
            <a:fillRect/>
          </a:stretch>
        </p:blipFill>
        <p:spPr>
          <a:xfrm>
            <a:off x="838200" y="4303182"/>
            <a:ext cx="8519591" cy="370417"/>
          </a:xfrm>
          <a:prstGeom prst="rect">
            <a:avLst/>
          </a:prstGeom>
        </p:spPr>
      </p:pic>
      <p:pic>
        <p:nvPicPr>
          <p:cNvPr id="9" name="Picture 8">
            <a:extLst>
              <a:ext uri="{FF2B5EF4-FFF2-40B4-BE49-F238E27FC236}">
                <a16:creationId xmlns:a16="http://schemas.microsoft.com/office/drawing/2014/main" id="{991ED571-615D-EF4A-9980-98606C0C232F}"/>
              </a:ext>
            </a:extLst>
          </p:cNvPr>
          <p:cNvPicPr>
            <a:picLocks noChangeAspect="1"/>
          </p:cNvPicPr>
          <p:nvPr/>
        </p:nvPicPr>
        <p:blipFill>
          <a:blip r:embed="rId3"/>
          <a:stretch>
            <a:fillRect/>
          </a:stretch>
        </p:blipFill>
        <p:spPr>
          <a:xfrm>
            <a:off x="838200" y="4726251"/>
            <a:ext cx="3560488" cy="576264"/>
          </a:xfrm>
          <a:prstGeom prst="rect">
            <a:avLst/>
          </a:prstGeom>
        </p:spPr>
      </p:pic>
      <p:pic>
        <p:nvPicPr>
          <p:cNvPr id="11" name="Picture 10">
            <a:extLst>
              <a:ext uri="{FF2B5EF4-FFF2-40B4-BE49-F238E27FC236}">
                <a16:creationId xmlns:a16="http://schemas.microsoft.com/office/drawing/2014/main" id="{B3E9BAE8-1D16-AF46-9397-C88D1E9D90B2}"/>
              </a:ext>
            </a:extLst>
          </p:cNvPr>
          <p:cNvPicPr>
            <a:picLocks noChangeAspect="1"/>
          </p:cNvPicPr>
          <p:nvPr/>
        </p:nvPicPr>
        <p:blipFill>
          <a:blip r:embed="rId4"/>
          <a:stretch>
            <a:fillRect/>
          </a:stretch>
        </p:blipFill>
        <p:spPr>
          <a:xfrm>
            <a:off x="4965268" y="4802981"/>
            <a:ext cx="6311237" cy="1689894"/>
          </a:xfrm>
          <a:prstGeom prst="rect">
            <a:avLst/>
          </a:prstGeom>
        </p:spPr>
      </p:pic>
      <p:pic>
        <p:nvPicPr>
          <p:cNvPr id="13" name="Picture 12">
            <a:extLst>
              <a:ext uri="{FF2B5EF4-FFF2-40B4-BE49-F238E27FC236}">
                <a16:creationId xmlns:a16="http://schemas.microsoft.com/office/drawing/2014/main" id="{96649ED5-C53A-B544-950D-7262C6D04DE1}"/>
              </a:ext>
            </a:extLst>
          </p:cNvPr>
          <p:cNvPicPr>
            <a:picLocks noChangeAspect="1"/>
          </p:cNvPicPr>
          <p:nvPr/>
        </p:nvPicPr>
        <p:blipFill>
          <a:blip r:embed="rId5"/>
          <a:stretch>
            <a:fillRect/>
          </a:stretch>
        </p:blipFill>
        <p:spPr>
          <a:xfrm>
            <a:off x="7386374" y="952696"/>
            <a:ext cx="4805625" cy="2890884"/>
          </a:xfrm>
          <a:prstGeom prst="rect">
            <a:avLst/>
          </a:prstGeom>
        </p:spPr>
      </p:pic>
    </p:spTree>
    <p:extLst>
      <p:ext uri="{BB962C8B-B14F-4D97-AF65-F5344CB8AC3E}">
        <p14:creationId xmlns:p14="http://schemas.microsoft.com/office/powerpoint/2010/main" val="707360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989E-5EE0-714F-A77B-288F3BEFD4B5}"/>
              </a:ext>
            </a:extLst>
          </p:cNvPr>
          <p:cNvSpPr>
            <a:spLocks noGrp="1"/>
          </p:cNvSpPr>
          <p:nvPr>
            <p:ph type="title"/>
          </p:nvPr>
        </p:nvSpPr>
        <p:spPr/>
        <p:txBody>
          <a:bodyPr/>
          <a:lstStyle/>
          <a:p>
            <a:r>
              <a:rPr lang="en-US" dirty="0"/>
              <a:t>Surface </a:t>
            </a:r>
            <a:r>
              <a:rPr lang="en-US" dirty="0" err="1"/>
              <a:t>Normals</a:t>
            </a:r>
            <a:r>
              <a:rPr lang="en-US" dirty="0"/>
              <a:t> and Multiple Objects</a:t>
            </a:r>
          </a:p>
        </p:txBody>
      </p:sp>
      <p:sp>
        <p:nvSpPr>
          <p:cNvPr id="3" name="Content Placeholder 2">
            <a:extLst>
              <a:ext uri="{FF2B5EF4-FFF2-40B4-BE49-F238E27FC236}">
                <a16:creationId xmlns:a16="http://schemas.microsoft.com/office/drawing/2014/main" id="{FD9D3ACF-FF58-A049-A956-9D82F06665A9}"/>
              </a:ext>
            </a:extLst>
          </p:cNvPr>
          <p:cNvSpPr>
            <a:spLocks noGrp="1"/>
          </p:cNvSpPr>
          <p:nvPr>
            <p:ph idx="1"/>
          </p:nvPr>
        </p:nvSpPr>
        <p:spPr/>
        <p:txBody>
          <a:bodyPr/>
          <a:lstStyle/>
          <a:p>
            <a:r>
              <a:rPr lang="en-US" dirty="0"/>
              <a:t>Surface normal: vector that is perpendicular to the surface at the point of intersection</a:t>
            </a:r>
          </a:p>
          <a:p>
            <a:r>
              <a:rPr lang="en-US" dirty="0"/>
              <a:t>Code: configure </a:t>
            </a:r>
            <a:r>
              <a:rPr lang="en-US" dirty="0" err="1"/>
              <a:t>hit_sphere</a:t>
            </a:r>
            <a:r>
              <a:rPr lang="en-US" dirty="0"/>
              <a:t> to return </a:t>
            </a:r>
            <a:r>
              <a:rPr lang="en-US" dirty="0" err="1"/>
              <a:t>smalltes</a:t>
            </a:r>
            <a:r>
              <a:rPr lang="en-US" dirty="0"/>
              <a:t> t.</a:t>
            </a:r>
          </a:p>
        </p:txBody>
      </p:sp>
      <p:pic>
        <p:nvPicPr>
          <p:cNvPr id="5" name="Picture 4">
            <a:extLst>
              <a:ext uri="{FF2B5EF4-FFF2-40B4-BE49-F238E27FC236}">
                <a16:creationId xmlns:a16="http://schemas.microsoft.com/office/drawing/2014/main" id="{48CA5392-965F-CB41-BB30-C8C80BD41BA2}"/>
              </a:ext>
            </a:extLst>
          </p:cNvPr>
          <p:cNvPicPr>
            <a:picLocks noChangeAspect="1"/>
          </p:cNvPicPr>
          <p:nvPr/>
        </p:nvPicPr>
        <p:blipFill>
          <a:blip r:embed="rId2"/>
          <a:stretch>
            <a:fillRect/>
          </a:stretch>
        </p:blipFill>
        <p:spPr>
          <a:xfrm>
            <a:off x="8023810" y="2543230"/>
            <a:ext cx="3940881" cy="2586710"/>
          </a:xfrm>
          <a:prstGeom prst="rect">
            <a:avLst/>
          </a:prstGeom>
        </p:spPr>
      </p:pic>
      <p:pic>
        <p:nvPicPr>
          <p:cNvPr id="7" name="Picture 6">
            <a:extLst>
              <a:ext uri="{FF2B5EF4-FFF2-40B4-BE49-F238E27FC236}">
                <a16:creationId xmlns:a16="http://schemas.microsoft.com/office/drawing/2014/main" id="{1960ADB2-F3B7-FC4C-9B73-B6A984876EEB}"/>
              </a:ext>
            </a:extLst>
          </p:cNvPr>
          <p:cNvPicPr>
            <a:picLocks noChangeAspect="1"/>
          </p:cNvPicPr>
          <p:nvPr/>
        </p:nvPicPr>
        <p:blipFill>
          <a:blip r:embed="rId3"/>
          <a:stretch>
            <a:fillRect/>
          </a:stretch>
        </p:blipFill>
        <p:spPr>
          <a:xfrm>
            <a:off x="2905732" y="3455316"/>
            <a:ext cx="4507187" cy="2721647"/>
          </a:xfrm>
          <a:prstGeom prst="rect">
            <a:avLst/>
          </a:prstGeom>
        </p:spPr>
      </p:pic>
    </p:spTree>
    <p:extLst>
      <p:ext uri="{BB962C8B-B14F-4D97-AF65-F5344CB8AC3E}">
        <p14:creationId xmlns:p14="http://schemas.microsoft.com/office/powerpoint/2010/main" val="126103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DE4F-5A09-9144-A64F-31DA52739648}"/>
              </a:ext>
            </a:extLst>
          </p:cNvPr>
          <p:cNvSpPr>
            <a:spLocks noGrp="1"/>
          </p:cNvSpPr>
          <p:nvPr>
            <p:ph type="title"/>
          </p:nvPr>
        </p:nvSpPr>
        <p:spPr/>
        <p:txBody>
          <a:bodyPr/>
          <a:lstStyle/>
          <a:p>
            <a:r>
              <a:rPr lang="en-US" dirty="0"/>
              <a:t>An Abstraction for Hittable Objects</a:t>
            </a:r>
          </a:p>
        </p:txBody>
      </p:sp>
      <p:sp>
        <p:nvSpPr>
          <p:cNvPr id="3" name="Content Placeholder 2">
            <a:extLst>
              <a:ext uri="{FF2B5EF4-FFF2-40B4-BE49-F238E27FC236}">
                <a16:creationId xmlns:a16="http://schemas.microsoft.com/office/drawing/2014/main" id="{B96B63C0-B31B-714A-95C6-2719F17FF4C3}"/>
              </a:ext>
            </a:extLst>
          </p:cNvPr>
          <p:cNvSpPr>
            <a:spLocks noGrp="1"/>
          </p:cNvSpPr>
          <p:nvPr>
            <p:ph idx="1"/>
          </p:nvPr>
        </p:nvSpPr>
        <p:spPr/>
        <p:txBody>
          <a:bodyPr/>
          <a:lstStyle/>
          <a:p>
            <a:r>
              <a:rPr lang="en-US" dirty="0"/>
              <a:t>Object, surface, hittable</a:t>
            </a:r>
          </a:p>
          <a:p>
            <a:r>
              <a:rPr lang="en-US" dirty="0"/>
              <a:t>Struct </a:t>
            </a:r>
            <a:r>
              <a:rPr lang="en-US" dirty="0" err="1"/>
              <a:t>hit_record</a:t>
            </a:r>
            <a:r>
              <a:rPr lang="en-US" dirty="0"/>
              <a:t>: P, N, t</a:t>
            </a:r>
          </a:p>
          <a:p>
            <a:r>
              <a:rPr lang="en-US" dirty="0"/>
              <a:t>Normal directions</a:t>
            </a:r>
          </a:p>
          <a:p>
            <a:pPr lvl="1"/>
            <a:r>
              <a:rPr lang="en-US" dirty="0"/>
              <a:t>Always out</a:t>
            </a:r>
          </a:p>
          <a:p>
            <a:pPr lvl="1"/>
            <a:r>
              <a:rPr lang="en-US" dirty="0"/>
              <a:t>Against ray</a:t>
            </a:r>
          </a:p>
        </p:txBody>
      </p:sp>
      <p:pic>
        <p:nvPicPr>
          <p:cNvPr id="5" name="Picture 4">
            <a:extLst>
              <a:ext uri="{FF2B5EF4-FFF2-40B4-BE49-F238E27FC236}">
                <a16:creationId xmlns:a16="http://schemas.microsoft.com/office/drawing/2014/main" id="{FFDE6214-E93F-9C4E-8E90-2F060CED16E5}"/>
              </a:ext>
            </a:extLst>
          </p:cNvPr>
          <p:cNvPicPr>
            <a:picLocks noChangeAspect="1"/>
          </p:cNvPicPr>
          <p:nvPr/>
        </p:nvPicPr>
        <p:blipFill>
          <a:blip r:embed="rId2"/>
          <a:stretch>
            <a:fillRect/>
          </a:stretch>
        </p:blipFill>
        <p:spPr>
          <a:xfrm>
            <a:off x="5083444" y="1825624"/>
            <a:ext cx="5672918" cy="4540555"/>
          </a:xfrm>
          <a:prstGeom prst="rect">
            <a:avLst/>
          </a:prstGeom>
        </p:spPr>
      </p:pic>
    </p:spTree>
    <p:extLst>
      <p:ext uri="{BB962C8B-B14F-4D97-AF65-F5344CB8AC3E}">
        <p14:creationId xmlns:p14="http://schemas.microsoft.com/office/powerpoint/2010/main" val="274844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6C58-CE3B-FA40-A64A-263BEC88F41D}"/>
              </a:ext>
            </a:extLst>
          </p:cNvPr>
          <p:cNvSpPr>
            <a:spLocks noGrp="1"/>
          </p:cNvSpPr>
          <p:nvPr>
            <p:ph type="title"/>
          </p:nvPr>
        </p:nvSpPr>
        <p:spPr/>
        <p:txBody>
          <a:bodyPr/>
          <a:lstStyle/>
          <a:p>
            <a:r>
              <a:rPr lang="en-US" dirty="0"/>
              <a:t>Add </a:t>
            </a:r>
            <a:r>
              <a:rPr lang="en-US" dirty="0" err="1"/>
              <a:t>hittable_list</a:t>
            </a:r>
            <a:endParaRPr lang="en-US" dirty="0"/>
          </a:p>
        </p:txBody>
      </p:sp>
      <p:pic>
        <p:nvPicPr>
          <p:cNvPr id="5" name="Content Placeholder 4">
            <a:extLst>
              <a:ext uri="{FF2B5EF4-FFF2-40B4-BE49-F238E27FC236}">
                <a16:creationId xmlns:a16="http://schemas.microsoft.com/office/drawing/2014/main" id="{F6EDB286-590A-4E4C-B0AA-10EFDE314613}"/>
              </a:ext>
            </a:extLst>
          </p:cNvPr>
          <p:cNvPicPr>
            <a:picLocks noGrp="1" noChangeAspect="1"/>
          </p:cNvPicPr>
          <p:nvPr>
            <p:ph idx="1"/>
          </p:nvPr>
        </p:nvPicPr>
        <p:blipFill>
          <a:blip r:embed="rId2"/>
          <a:stretch>
            <a:fillRect/>
          </a:stretch>
        </p:blipFill>
        <p:spPr>
          <a:xfrm>
            <a:off x="838200" y="1517475"/>
            <a:ext cx="7530885" cy="2655679"/>
          </a:xfrm>
        </p:spPr>
      </p:pic>
      <p:pic>
        <p:nvPicPr>
          <p:cNvPr id="7" name="Picture 6">
            <a:extLst>
              <a:ext uri="{FF2B5EF4-FFF2-40B4-BE49-F238E27FC236}">
                <a16:creationId xmlns:a16="http://schemas.microsoft.com/office/drawing/2014/main" id="{28408B89-93EA-C542-857D-9314DD2C19E8}"/>
              </a:ext>
            </a:extLst>
          </p:cNvPr>
          <p:cNvPicPr>
            <a:picLocks noChangeAspect="1"/>
          </p:cNvPicPr>
          <p:nvPr/>
        </p:nvPicPr>
        <p:blipFill>
          <a:blip r:embed="rId3"/>
          <a:stretch>
            <a:fillRect/>
          </a:stretch>
        </p:blipFill>
        <p:spPr>
          <a:xfrm>
            <a:off x="838200" y="4373858"/>
            <a:ext cx="8356600" cy="1612900"/>
          </a:xfrm>
          <a:prstGeom prst="rect">
            <a:avLst/>
          </a:prstGeom>
        </p:spPr>
      </p:pic>
      <p:pic>
        <p:nvPicPr>
          <p:cNvPr id="9" name="Picture 8">
            <a:extLst>
              <a:ext uri="{FF2B5EF4-FFF2-40B4-BE49-F238E27FC236}">
                <a16:creationId xmlns:a16="http://schemas.microsoft.com/office/drawing/2014/main" id="{CCB350A0-1424-FB47-86D9-E795F2EB9B4A}"/>
              </a:ext>
            </a:extLst>
          </p:cNvPr>
          <p:cNvPicPr>
            <a:picLocks noChangeAspect="1"/>
          </p:cNvPicPr>
          <p:nvPr/>
        </p:nvPicPr>
        <p:blipFill>
          <a:blip r:embed="rId4"/>
          <a:stretch>
            <a:fillRect/>
          </a:stretch>
        </p:blipFill>
        <p:spPr>
          <a:xfrm>
            <a:off x="8525708" y="4501343"/>
            <a:ext cx="3344752" cy="1991532"/>
          </a:xfrm>
          <a:prstGeom prst="rect">
            <a:avLst/>
          </a:prstGeom>
        </p:spPr>
      </p:pic>
    </p:spTree>
    <p:extLst>
      <p:ext uri="{BB962C8B-B14F-4D97-AF65-F5344CB8AC3E}">
        <p14:creationId xmlns:p14="http://schemas.microsoft.com/office/powerpoint/2010/main" val="38411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6EFE-9B62-594E-A2E6-E2F003FDA177}"/>
              </a:ext>
            </a:extLst>
          </p:cNvPr>
          <p:cNvSpPr>
            <a:spLocks noGrp="1"/>
          </p:cNvSpPr>
          <p:nvPr>
            <p:ph type="title"/>
          </p:nvPr>
        </p:nvSpPr>
        <p:spPr/>
        <p:txBody>
          <a:bodyPr/>
          <a:lstStyle/>
          <a:p>
            <a:r>
              <a:rPr lang="en-US" dirty="0"/>
              <a:t>Antialiasing</a:t>
            </a:r>
          </a:p>
        </p:txBody>
      </p:sp>
      <p:sp>
        <p:nvSpPr>
          <p:cNvPr id="3" name="Content Placeholder 2">
            <a:extLst>
              <a:ext uri="{FF2B5EF4-FFF2-40B4-BE49-F238E27FC236}">
                <a16:creationId xmlns:a16="http://schemas.microsoft.com/office/drawing/2014/main" id="{53C610D8-2F0A-E14B-B309-B3CE636F8CDB}"/>
              </a:ext>
            </a:extLst>
          </p:cNvPr>
          <p:cNvSpPr>
            <a:spLocks noGrp="1"/>
          </p:cNvSpPr>
          <p:nvPr>
            <p:ph idx="1"/>
          </p:nvPr>
        </p:nvSpPr>
        <p:spPr/>
        <p:txBody>
          <a:bodyPr/>
          <a:lstStyle/>
          <a:p>
            <a:r>
              <a:rPr lang="en-US" dirty="0"/>
              <a:t>Real camera: no jaggies along edges because the edge pixels are a blend of some foreground and some background.</a:t>
            </a:r>
          </a:p>
          <a:p>
            <a:r>
              <a:rPr lang="en-US" dirty="0"/>
              <a:t>=&gt; averaging a bunch of samples inside each pixel</a:t>
            </a:r>
          </a:p>
          <a:p>
            <a:r>
              <a:rPr lang="en-US" dirty="0"/>
              <a:t>Canonical random number 0 &lt;= r &lt; 1</a:t>
            </a:r>
          </a:p>
          <a:p>
            <a:r>
              <a:rPr lang="en-US" dirty="0"/>
              <a:t>=&gt; use rand() in &lt;</a:t>
            </a:r>
            <a:r>
              <a:rPr lang="en-US" dirty="0" err="1"/>
              <a:t>cstdlib</a:t>
            </a:r>
            <a:r>
              <a:rPr lang="en-US" dirty="0"/>
              <a:t>&gt; returns a random integer 0, RAND_MAX</a:t>
            </a:r>
          </a:p>
        </p:txBody>
      </p:sp>
      <p:pic>
        <p:nvPicPr>
          <p:cNvPr id="7" name="Picture 6">
            <a:extLst>
              <a:ext uri="{FF2B5EF4-FFF2-40B4-BE49-F238E27FC236}">
                <a16:creationId xmlns:a16="http://schemas.microsoft.com/office/drawing/2014/main" id="{7B329995-EF7C-114D-AC23-73CB3ACD7B26}"/>
              </a:ext>
            </a:extLst>
          </p:cNvPr>
          <p:cNvPicPr>
            <a:picLocks noChangeAspect="1"/>
          </p:cNvPicPr>
          <p:nvPr/>
        </p:nvPicPr>
        <p:blipFill>
          <a:blip r:embed="rId2"/>
          <a:stretch>
            <a:fillRect/>
          </a:stretch>
        </p:blipFill>
        <p:spPr>
          <a:xfrm>
            <a:off x="1291848" y="4196234"/>
            <a:ext cx="5604897" cy="2296641"/>
          </a:xfrm>
          <a:prstGeom prst="rect">
            <a:avLst/>
          </a:prstGeom>
        </p:spPr>
      </p:pic>
    </p:spTree>
    <p:extLst>
      <p:ext uri="{BB962C8B-B14F-4D97-AF65-F5344CB8AC3E}">
        <p14:creationId xmlns:p14="http://schemas.microsoft.com/office/powerpoint/2010/main" val="383558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F223-4B72-2A47-8DC1-7F7C4C4DDFB9}"/>
              </a:ext>
            </a:extLst>
          </p:cNvPr>
          <p:cNvSpPr>
            <a:spLocks noGrp="1"/>
          </p:cNvSpPr>
          <p:nvPr>
            <p:ph type="title"/>
          </p:nvPr>
        </p:nvSpPr>
        <p:spPr/>
        <p:txBody>
          <a:bodyPr/>
          <a:lstStyle/>
          <a:p>
            <a:r>
              <a:rPr lang="en-US" dirty="0"/>
              <a:t>Add camera class</a:t>
            </a:r>
          </a:p>
        </p:txBody>
      </p:sp>
      <p:pic>
        <p:nvPicPr>
          <p:cNvPr id="5" name="Content Placeholder 4">
            <a:extLst>
              <a:ext uri="{FF2B5EF4-FFF2-40B4-BE49-F238E27FC236}">
                <a16:creationId xmlns:a16="http://schemas.microsoft.com/office/drawing/2014/main" id="{F62A1BC3-9CE9-944C-871F-6283F45BB780}"/>
              </a:ext>
            </a:extLst>
          </p:cNvPr>
          <p:cNvPicPr>
            <a:picLocks noGrp="1" noChangeAspect="1"/>
          </p:cNvPicPr>
          <p:nvPr>
            <p:ph idx="1"/>
          </p:nvPr>
        </p:nvPicPr>
        <p:blipFill>
          <a:blip r:embed="rId2"/>
          <a:stretch>
            <a:fillRect/>
          </a:stretch>
        </p:blipFill>
        <p:spPr>
          <a:xfrm>
            <a:off x="838200" y="1317074"/>
            <a:ext cx="4989163" cy="3516389"/>
          </a:xfrm>
        </p:spPr>
      </p:pic>
      <p:sp>
        <p:nvSpPr>
          <p:cNvPr id="7" name="Content Placeholder 2">
            <a:extLst>
              <a:ext uri="{FF2B5EF4-FFF2-40B4-BE49-F238E27FC236}">
                <a16:creationId xmlns:a16="http://schemas.microsoft.com/office/drawing/2014/main" id="{15A15E7A-3EE5-614F-80F6-9D8A38DB153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r>
              <a:rPr lang="en-US" dirty="0" err="1"/>
              <a:t>Write_color</a:t>
            </a:r>
            <a:r>
              <a:rPr lang="en-US" dirty="0"/>
              <a:t>: add the full color each iteration, and then perform a single divide at the end (by the number of samples) when writing out the color</a:t>
            </a:r>
          </a:p>
        </p:txBody>
      </p:sp>
      <p:pic>
        <p:nvPicPr>
          <p:cNvPr id="9" name="Picture 8">
            <a:extLst>
              <a:ext uri="{FF2B5EF4-FFF2-40B4-BE49-F238E27FC236}">
                <a16:creationId xmlns:a16="http://schemas.microsoft.com/office/drawing/2014/main" id="{70EF0AB8-C8F1-FA48-9711-D877D878A966}"/>
              </a:ext>
            </a:extLst>
          </p:cNvPr>
          <p:cNvPicPr>
            <a:picLocks noChangeAspect="1"/>
          </p:cNvPicPr>
          <p:nvPr/>
        </p:nvPicPr>
        <p:blipFill>
          <a:blip r:embed="rId3"/>
          <a:stretch>
            <a:fillRect/>
          </a:stretch>
        </p:blipFill>
        <p:spPr>
          <a:xfrm>
            <a:off x="6096000" y="3549620"/>
            <a:ext cx="6205242" cy="1283843"/>
          </a:xfrm>
          <a:prstGeom prst="rect">
            <a:avLst/>
          </a:prstGeom>
        </p:spPr>
      </p:pic>
    </p:spTree>
    <p:extLst>
      <p:ext uri="{BB962C8B-B14F-4D97-AF65-F5344CB8AC3E}">
        <p14:creationId xmlns:p14="http://schemas.microsoft.com/office/powerpoint/2010/main" val="104566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7509-B4A4-4649-9741-40A554423AC7}"/>
              </a:ext>
            </a:extLst>
          </p:cNvPr>
          <p:cNvSpPr>
            <a:spLocks noGrp="1"/>
          </p:cNvSpPr>
          <p:nvPr>
            <p:ph type="title"/>
          </p:nvPr>
        </p:nvSpPr>
        <p:spPr/>
        <p:txBody>
          <a:bodyPr/>
          <a:lstStyle/>
          <a:p>
            <a:r>
              <a:rPr lang="en-US" dirty="0"/>
              <a:t>Add samples</a:t>
            </a:r>
          </a:p>
        </p:txBody>
      </p:sp>
      <p:pic>
        <p:nvPicPr>
          <p:cNvPr id="5" name="Content Placeholder 4">
            <a:extLst>
              <a:ext uri="{FF2B5EF4-FFF2-40B4-BE49-F238E27FC236}">
                <a16:creationId xmlns:a16="http://schemas.microsoft.com/office/drawing/2014/main" id="{92CC96EB-6CDF-0840-84AC-0D78F8E8A82C}"/>
              </a:ext>
            </a:extLst>
          </p:cNvPr>
          <p:cNvPicPr>
            <a:picLocks noGrp="1" noChangeAspect="1"/>
          </p:cNvPicPr>
          <p:nvPr>
            <p:ph idx="1"/>
          </p:nvPr>
        </p:nvPicPr>
        <p:blipFill>
          <a:blip r:embed="rId2"/>
          <a:stretch>
            <a:fillRect/>
          </a:stretch>
        </p:blipFill>
        <p:spPr>
          <a:xfrm>
            <a:off x="838200" y="1380789"/>
            <a:ext cx="7887346" cy="3101008"/>
          </a:xfrm>
        </p:spPr>
      </p:pic>
      <p:pic>
        <p:nvPicPr>
          <p:cNvPr id="7" name="Picture 6">
            <a:extLst>
              <a:ext uri="{FF2B5EF4-FFF2-40B4-BE49-F238E27FC236}">
                <a16:creationId xmlns:a16="http://schemas.microsoft.com/office/drawing/2014/main" id="{F5AB5B6B-9E0C-9546-85C3-6060DB78B244}"/>
              </a:ext>
            </a:extLst>
          </p:cNvPr>
          <p:cNvPicPr>
            <a:picLocks noChangeAspect="1"/>
          </p:cNvPicPr>
          <p:nvPr/>
        </p:nvPicPr>
        <p:blipFill>
          <a:blip r:embed="rId3"/>
          <a:stretch>
            <a:fillRect/>
          </a:stretch>
        </p:blipFill>
        <p:spPr>
          <a:xfrm>
            <a:off x="4781873" y="535270"/>
            <a:ext cx="5905500" cy="787400"/>
          </a:xfrm>
          <a:prstGeom prst="rect">
            <a:avLst/>
          </a:prstGeom>
        </p:spPr>
      </p:pic>
      <p:pic>
        <p:nvPicPr>
          <p:cNvPr id="9" name="Picture 8">
            <a:extLst>
              <a:ext uri="{FF2B5EF4-FFF2-40B4-BE49-F238E27FC236}">
                <a16:creationId xmlns:a16="http://schemas.microsoft.com/office/drawing/2014/main" id="{043C7565-D44B-904F-B11C-D90BE02E3FFE}"/>
              </a:ext>
            </a:extLst>
          </p:cNvPr>
          <p:cNvPicPr>
            <a:picLocks noChangeAspect="1"/>
          </p:cNvPicPr>
          <p:nvPr/>
        </p:nvPicPr>
        <p:blipFill>
          <a:blip r:embed="rId4"/>
          <a:stretch>
            <a:fillRect/>
          </a:stretch>
        </p:blipFill>
        <p:spPr>
          <a:xfrm>
            <a:off x="6366622" y="4160832"/>
            <a:ext cx="5103595" cy="2743662"/>
          </a:xfrm>
          <a:prstGeom prst="rect">
            <a:avLst/>
          </a:prstGeom>
        </p:spPr>
      </p:pic>
    </p:spTree>
    <p:extLst>
      <p:ext uri="{BB962C8B-B14F-4D97-AF65-F5344CB8AC3E}">
        <p14:creationId xmlns:p14="http://schemas.microsoft.com/office/powerpoint/2010/main" val="349699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6C3E-6933-3C46-A3C4-A1DD1E5A3FEC}"/>
              </a:ext>
            </a:extLst>
          </p:cNvPr>
          <p:cNvSpPr>
            <a:spLocks noGrp="1"/>
          </p:cNvSpPr>
          <p:nvPr>
            <p:ph type="title"/>
          </p:nvPr>
        </p:nvSpPr>
        <p:spPr/>
        <p:txBody>
          <a:bodyPr/>
          <a:lstStyle/>
          <a:p>
            <a:r>
              <a:rPr lang="en-US" dirty="0"/>
              <a:t>Diffuse Materials</a:t>
            </a:r>
          </a:p>
        </p:txBody>
      </p:sp>
      <p:sp>
        <p:nvSpPr>
          <p:cNvPr id="3" name="Content Placeholder 2">
            <a:extLst>
              <a:ext uri="{FF2B5EF4-FFF2-40B4-BE49-F238E27FC236}">
                <a16:creationId xmlns:a16="http://schemas.microsoft.com/office/drawing/2014/main" id="{BC9FA9BC-4FAE-7945-9FEC-CF653BA34127}"/>
              </a:ext>
            </a:extLst>
          </p:cNvPr>
          <p:cNvSpPr>
            <a:spLocks noGrp="1"/>
          </p:cNvSpPr>
          <p:nvPr>
            <p:ph idx="1"/>
          </p:nvPr>
        </p:nvSpPr>
        <p:spPr/>
        <p:txBody>
          <a:bodyPr/>
          <a:lstStyle/>
          <a:p>
            <a:r>
              <a:rPr lang="en-US" dirty="0"/>
              <a:t>take on the color of their surroundings, but they modulate that with their own intrinsic color</a:t>
            </a:r>
          </a:p>
          <a:p>
            <a:r>
              <a:rPr lang="en-US" dirty="0"/>
              <a:t>Light that reflects off a diffuse surface has its direction randomized</a:t>
            </a:r>
          </a:p>
        </p:txBody>
      </p:sp>
      <p:pic>
        <p:nvPicPr>
          <p:cNvPr id="5" name="Picture 4">
            <a:extLst>
              <a:ext uri="{FF2B5EF4-FFF2-40B4-BE49-F238E27FC236}">
                <a16:creationId xmlns:a16="http://schemas.microsoft.com/office/drawing/2014/main" id="{CD671F9D-ECB6-634E-AEEE-9C25EDF5355D}"/>
              </a:ext>
            </a:extLst>
          </p:cNvPr>
          <p:cNvPicPr>
            <a:picLocks noChangeAspect="1"/>
          </p:cNvPicPr>
          <p:nvPr/>
        </p:nvPicPr>
        <p:blipFill>
          <a:blip r:embed="rId2"/>
          <a:stretch>
            <a:fillRect/>
          </a:stretch>
        </p:blipFill>
        <p:spPr>
          <a:xfrm>
            <a:off x="1109899" y="3123124"/>
            <a:ext cx="5530369" cy="3188776"/>
          </a:xfrm>
          <a:prstGeom prst="rect">
            <a:avLst/>
          </a:prstGeom>
        </p:spPr>
      </p:pic>
    </p:spTree>
    <p:extLst>
      <p:ext uri="{BB962C8B-B14F-4D97-AF65-F5344CB8AC3E}">
        <p14:creationId xmlns:p14="http://schemas.microsoft.com/office/powerpoint/2010/main" val="847753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5C6C-2A3A-FC46-8B6C-AB3E758B983B}"/>
              </a:ext>
            </a:extLst>
          </p:cNvPr>
          <p:cNvSpPr>
            <a:spLocks noGrp="1"/>
          </p:cNvSpPr>
          <p:nvPr>
            <p:ph type="title"/>
          </p:nvPr>
        </p:nvSpPr>
        <p:spPr/>
        <p:txBody>
          <a:bodyPr/>
          <a:lstStyle/>
          <a:p>
            <a:r>
              <a:rPr lang="en-US" dirty="0"/>
              <a:t>Diffuse Materials</a:t>
            </a:r>
          </a:p>
        </p:txBody>
      </p:sp>
      <p:sp>
        <p:nvSpPr>
          <p:cNvPr id="3" name="Content Placeholder 2">
            <a:extLst>
              <a:ext uri="{FF2B5EF4-FFF2-40B4-BE49-F238E27FC236}">
                <a16:creationId xmlns:a16="http://schemas.microsoft.com/office/drawing/2014/main" id="{549F2D2D-9EFE-A14C-A52C-02858DCA53F5}"/>
              </a:ext>
            </a:extLst>
          </p:cNvPr>
          <p:cNvSpPr>
            <a:spLocks noGrp="1"/>
          </p:cNvSpPr>
          <p:nvPr>
            <p:ph idx="1"/>
          </p:nvPr>
        </p:nvSpPr>
        <p:spPr/>
        <p:txBody>
          <a:bodyPr/>
          <a:lstStyle/>
          <a:p>
            <a:r>
              <a:rPr lang="en-US" dirty="0"/>
              <a:t>Also absorbed. The darker the surface, the more likely absorption is.</a:t>
            </a:r>
          </a:p>
          <a:p>
            <a:r>
              <a:rPr lang="en-US" dirty="0"/>
              <a:t>algorithm randomizes direction will produce surfaces that look matte</a:t>
            </a:r>
          </a:p>
          <a:p>
            <a:r>
              <a:rPr lang="en-US" dirty="0"/>
              <a:t>The sphere with a center at (</a:t>
            </a:r>
            <a:r>
              <a:rPr lang="en-US" b="1" dirty="0"/>
              <a:t>𝐏</a:t>
            </a:r>
            <a:r>
              <a:rPr lang="en-US" dirty="0"/>
              <a:t>−</a:t>
            </a:r>
            <a:r>
              <a:rPr lang="en-US" b="1" dirty="0"/>
              <a:t>𝐧</a:t>
            </a:r>
            <a:r>
              <a:rPr lang="en-US" dirty="0"/>
              <a:t>) is considered </a:t>
            </a:r>
          </a:p>
          <a:p>
            <a:pPr marL="0" indent="0">
              <a:buNone/>
            </a:pPr>
            <a:r>
              <a:rPr lang="en-US" i="1" dirty="0"/>
              <a:t>inside</a:t>
            </a:r>
            <a:r>
              <a:rPr lang="en-US" dirty="0"/>
              <a:t> the surface, whereas the sphere with </a:t>
            </a:r>
          </a:p>
          <a:p>
            <a:pPr marL="0" indent="0">
              <a:buNone/>
            </a:pPr>
            <a:r>
              <a:rPr lang="en-US" dirty="0"/>
              <a:t>center (</a:t>
            </a:r>
            <a:r>
              <a:rPr lang="en-US" b="1" dirty="0"/>
              <a:t>𝐏</a:t>
            </a:r>
            <a:r>
              <a:rPr lang="en-US" dirty="0"/>
              <a:t>+</a:t>
            </a:r>
            <a:r>
              <a:rPr lang="en-US" b="1" dirty="0"/>
              <a:t>𝐧</a:t>
            </a:r>
            <a:r>
              <a:rPr lang="en-US" dirty="0"/>
              <a:t>) is considered </a:t>
            </a:r>
            <a:r>
              <a:rPr lang="en-US" i="1" dirty="0"/>
              <a:t>outside</a:t>
            </a:r>
            <a:r>
              <a:rPr lang="en-US" dirty="0"/>
              <a:t> the surface.</a:t>
            </a:r>
          </a:p>
          <a:p>
            <a:pPr>
              <a:buFontTx/>
              <a:buChar char="-"/>
            </a:pPr>
            <a:r>
              <a:rPr lang="en-US" dirty="0"/>
              <a:t>Select radius on the same side as the ray origin</a:t>
            </a:r>
          </a:p>
          <a:p>
            <a:pPr>
              <a:buFontTx/>
              <a:buChar char="-"/>
            </a:pPr>
            <a:r>
              <a:rPr lang="en-US" dirty="0"/>
              <a:t>Pick random </a:t>
            </a:r>
            <a:r>
              <a:rPr lang="en-US" b="1" dirty="0"/>
              <a:t>S</a:t>
            </a:r>
            <a:r>
              <a:rPr lang="en-US" dirty="0"/>
              <a:t> inside this unit radius.</a:t>
            </a:r>
          </a:p>
        </p:txBody>
      </p:sp>
      <p:pic>
        <p:nvPicPr>
          <p:cNvPr id="1026" name="Picture 2">
            <a:extLst>
              <a:ext uri="{FF2B5EF4-FFF2-40B4-BE49-F238E27FC236}">
                <a16:creationId xmlns:a16="http://schemas.microsoft.com/office/drawing/2014/main" id="{42810289-DA82-4645-BBA4-68570EF55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791" y="2918383"/>
            <a:ext cx="3313946" cy="38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8BAB-C7CE-A34B-A6A7-B0E1F89FFE97}"/>
              </a:ext>
            </a:extLst>
          </p:cNvPr>
          <p:cNvSpPr>
            <a:spLocks noGrp="1"/>
          </p:cNvSpPr>
          <p:nvPr>
            <p:ph type="title"/>
          </p:nvPr>
        </p:nvSpPr>
        <p:spPr/>
        <p:txBody>
          <a:bodyPr/>
          <a:lstStyle/>
          <a:p>
            <a:r>
              <a:rPr lang="en-US" dirty="0"/>
              <a:t>Pick random S.</a:t>
            </a:r>
          </a:p>
        </p:txBody>
      </p:sp>
      <p:sp>
        <p:nvSpPr>
          <p:cNvPr id="3" name="Content Placeholder 2">
            <a:extLst>
              <a:ext uri="{FF2B5EF4-FFF2-40B4-BE49-F238E27FC236}">
                <a16:creationId xmlns:a16="http://schemas.microsoft.com/office/drawing/2014/main" id="{28A70909-8A5E-E749-8D26-B0CA982C7E51}"/>
              </a:ext>
            </a:extLst>
          </p:cNvPr>
          <p:cNvSpPr>
            <a:spLocks noGrp="1"/>
          </p:cNvSpPr>
          <p:nvPr>
            <p:ph idx="1"/>
          </p:nvPr>
        </p:nvSpPr>
        <p:spPr/>
        <p:txBody>
          <a:bodyPr/>
          <a:lstStyle/>
          <a:p>
            <a:r>
              <a:rPr lang="en-US" dirty="0"/>
              <a:t>Rejection method:</a:t>
            </a:r>
          </a:p>
          <a:p>
            <a:r>
              <a:rPr lang="en-US" dirty="0"/>
              <a:t>First, pick a random point in the unit cube where x, y, and z all range from −1 to +1. Reject this point and try again if the point is outside the sphere.</a:t>
            </a:r>
          </a:p>
        </p:txBody>
      </p:sp>
      <p:pic>
        <p:nvPicPr>
          <p:cNvPr id="5" name="Picture 4">
            <a:extLst>
              <a:ext uri="{FF2B5EF4-FFF2-40B4-BE49-F238E27FC236}">
                <a16:creationId xmlns:a16="http://schemas.microsoft.com/office/drawing/2014/main" id="{195755E5-645D-384D-BCDE-3BB1066170A2}"/>
              </a:ext>
            </a:extLst>
          </p:cNvPr>
          <p:cNvPicPr>
            <a:picLocks noChangeAspect="1"/>
          </p:cNvPicPr>
          <p:nvPr/>
        </p:nvPicPr>
        <p:blipFill>
          <a:blip r:embed="rId2"/>
          <a:stretch>
            <a:fillRect/>
          </a:stretch>
        </p:blipFill>
        <p:spPr>
          <a:xfrm>
            <a:off x="1244492" y="3718840"/>
            <a:ext cx="7099300" cy="1435100"/>
          </a:xfrm>
          <a:prstGeom prst="rect">
            <a:avLst/>
          </a:prstGeom>
        </p:spPr>
      </p:pic>
    </p:spTree>
    <p:extLst>
      <p:ext uri="{BB962C8B-B14F-4D97-AF65-F5344CB8AC3E}">
        <p14:creationId xmlns:p14="http://schemas.microsoft.com/office/powerpoint/2010/main" val="187632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89B2-1ED9-1649-8D0C-565ABE226FEF}"/>
              </a:ext>
            </a:extLst>
          </p:cNvPr>
          <p:cNvSpPr>
            <a:spLocks noGrp="1"/>
          </p:cNvSpPr>
          <p:nvPr>
            <p:ph type="ctrTitle"/>
          </p:nvPr>
        </p:nvSpPr>
        <p:spPr/>
        <p:txBody>
          <a:bodyPr>
            <a:normAutofit/>
          </a:bodyPr>
          <a:lstStyle/>
          <a:p>
            <a:r>
              <a:rPr lang="en-US" dirty="0"/>
              <a:t>Ray Tracing in One Weekend</a:t>
            </a:r>
          </a:p>
        </p:txBody>
      </p:sp>
      <p:sp>
        <p:nvSpPr>
          <p:cNvPr id="3" name="Subtitle 2">
            <a:extLst>
              <a:ext uri="{FF2B5EF4-FFF2-40B4-BE49-F238E27FC236}">
                <a16:creationId xmlns:a16="http://schemas.microsoft.com/office/drawing/2014/main" id="{2D27A04A-3348-0649-8D86-7C5C8A66D955}"/>
              </a:ext>
            </a:extLst>
          </p:cNvPr>
          <p:cNvSpPr>
            <a:spLocks noGrp="1"/>
          </p:cNvSpPr>
          <p:nvPr>
            <p:ph type="subTitle" idx="1"/>
          </p:nvPr>
        </p:nvSpPr>
        <p:spPr/>
        <p:txBody>
          <a:bodyPr/>
          <a:lstStyle/>
          <a:p>
            <a:r>
              <a:rPr lang="en-US" dirty="0"/>
              <a:t>https://</a:t>
            </a:r>
            <a:r>
              <a:rPr lang="en-US" dirty="0" err="1"/>
              <a:t>raytracing.github.io</a:t>
            </a:r>
            <a:r>
              <a:rPr lang="en-US" dirty="0"/>
              <a:t>/books/</a:t>
            </a:r>
            <a:r>
              <a:rPr lang="en-US" dirty="0" err="1"/>
              <a:t>RayTracingInOneWeekend.html</a:t>
            </a:r>
            <a:endParaRPr lang="en-US" dirty="0"/>
          </a:p>
        </p:txBody>
      </p:sp>
    </p:spTree>
    <p:extLst>
      <p:ext uri="{BB962C8B-B14F-4D97-AF65-F5344CB8AC3E}">
        <p14:creationId xmlns:p14="http://schemas.microsoft.com/office/powerpoint/2010/main" val="296647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1D7B-50E9-3641-A308-3A22537571DC}"/>
              </a:ext>
            </a:extLst>
          </p:cNvPr>
          <p:cNvSpPr>
            <a:spLocks noGrp="1"/>
          </p:cNvSpPr>
          <p:nvPr>
            <p:ph type="title"/>
          </p:nvPr>
        </p:nvSpPr>
        <p:spPr/>
        <p:txBody>
          <a:bodyPr/>
          <a:lstStyle/>
          <a:p>
            <a:r>
              <a:rPr lang="en-US" dirty="0"/>
              <a:t>Recursive </a:t>
            </a:r>
            <a:r>
              <a:rPr lang="en-US" dirty="0" err="1"/>
              <a:t>ray_color</a:t>
            </a:r>
            <a:endParaRPr lang="en-US" dirty="0"/>
          </a:p>
        </p:txBody>
      </p:sp>
      <p:sp>
        <p:nvSpPr>
          <p:cNvPr id="3" name="Content Placeholder 2">
            <a:extLst>
              <a:ext uri="{FF2B5EF4-FFF2-40B4-BE49-F238E27FC236}">
                <a16:creationId xmlns:a16="http://schemas.microsoft.com/office/drawing/2014/main" id="{6B88B9EE-1CD5-4F4E-813D-B74199FF5323}"/>
              </a:ext>
            </a:extLst>
          </p:cNvPr>
          <p:cNvSpPr>
            <a:spLocks noGrp="1"/>
          </p:cNvSpPr>
          <p:nvPr>
            <p:ph idx="1"/>
          </p:nvPr>
        </p:nvSpPr>
        <p:spPr/>
        <p:txBody>
          <a:bodyPr/>
          <a:lstStyle/>
          <a:p>
            <a:r>
              <a:rPr lang="en-US" dirty="0"/>
              <a:t>Limit the number of child rays by depth.</a:t>
            </a:r>
          </a:p>
        </p:txBody>
      </p:sp>
      <p:pic>
        <p:nvPicPr>
          <p:cNvPr id="7" name="Picture 6">
            <a:extLst>
              <a:ext uri="{FF2B5EF4-FFF2-40B4-BE49-F238E27FC236}">
                <a16:creationId xmlns:a16="http://schemas.microsoft.com/office/drawing/2014/main" id="{D205FE7D-A412-4248-999F-93C5542FEDBC}"/>
              </a:ext>
            </a:extLst>
          </p:cNvPr>
          <p:cNvPicPr>
            <a:picLocks noChangeAspect="1"/>
          </p:cNvPicPr>
          <p:nvPr/>
        </p:nvPicPr>
        <p:blipFill>
          <a:blip r:embed="rId2"/>
          <a:stretch>
            <a:fillRect/>
          </a:stretch>
        </p:blipFill>
        <p:spPr>
          <a:xfrm>
            <a:off x="7244117" y="3894965"/>
            <a:ext cx="4947883" cy="2936929"/>
          </a:xfrm>
          <a:prstGeom prst="rect">
            <a:avLst/>
          </a:prstGeom>
        </p:spPr>
      </p:pic>
      <p:pic>
        <p:nvPicPr>
          <p:cNvPr id="5" name="Picture 4">
            <a:extLst>
              <a:ext uri="{FF2B5EF4-FFF2-40B4-BE49-F238E27FC236}">
                <a16:creationId xmlns:a16="http://schemas.microsoft.com/office/drawing/2014/main" id="{923824F7-AA05-CA4E-8FD3-EE3B8666BC69}"/>
              </a:ext>
            </a:extLst>
          </p:cNvPr>
          <p:cNvPicPr>
            <a:picLocks noChangeAspect="1"/>
          </p:cNvPicPr>
          <p:nvPr/>
        </p:nvPicPr>
        <p:blipFill>
          <a:blip r:embed="rId3"/>
          <a:stretch>
            <a:fillRect/>
          </a:stretch>
        </p:blipFill>
        <p:spPr>
          <a:xfrm>
            <a:off x="1167287" y="2308104"/>
            <a:ext cx="7837230" cy="2241791"/>
          </a:xfrm>
          <a:prstGeom prst="rect">
            <a:avLst/>
          </a:prstGeom>
        </p:spPr>
      </p:pic>
    </p:spTree>
    <p:extLst>
      <p:ext uri="{BB962C8B-B14F-4D97-AF65-F5344CB8AC3E}">
        <p14:creationId xmlns:p14="http://schemas.microsoft.com/office/powerpoint/2010/main" val="3734634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7074-410B-A546-B50E-37DF6A37826D}"/>
              </a:ext>
            </a:extLst>
          </p:cNvPr>
          <p:cNvSpPr>
            <a:spLocks noGrp="1"/>
          </p:cNvSpPr>
          <p:nvPr>
            <p:ph type="title"/>
          </p:nvPr>
        </p:nvSpPr>
        <p:spPr/>
        <p:txBody>
          <a:bodyPr/>
          <a:lstStyle/>
          <a:p>
            <a:r>
              <a:rPr lang="en-US" dirty="0"/>
              <a:t>Gamma correction for accurate color intensity</a:t>
            </a:r>
          </a:p>
        </p:txBody>
      </p:sp>
      <p:sp>
        <p:nvSpPr>
          <p:cNvPr id="3" name="Content Placeholder 2">
            <a:extLst>
              <a:ext uri="{FF2B5EF4-FFF2-40B4-BE49-F238E27FC236}">
                <a16:creationId xmlns:a16="http://schemas.microsoft.com/office/drawing/2014/main" id="{F6B00C84-5762-464F-8BE2-843449D5B8CE}"/>
              </a:ext>
            </a:extLst>
          </p:cNvPr>
          <p:cNvSpPr>
            <a:spLocks noGrp="1"/>
          </p:cNvSpPr>
          <p:nvPr>
            <p:ph idx="1"/>
          </p:nvPr>
        </p:nvSpPr>
        <p:spPr/>
        <p:txBody>
          <a:bodyPr/>
          <a:lstStyle/>
          <a:p>
            <a:r>
              <a:rPr lang="en-US" dirty="0"/>
              <a:t>meaning the 0 to 1 values have some transform before being stored as a byte</a:t>
            </a:r>
          </a:p>
          <a:p>
            <a:r>
              <a:rPr lang="en-US" dirty="0"/>
              <a:t>use “gamma 2” which means raising the color to the power 1/𝑔𝑎𝑚𝑚𝑎, or in our simple case ½, which is just square-root:</a:t>
            </a:r>
          </a:p>
        </p:txBody>
      </p:sp>
      <p:pic>
        <p:nvPicPr>
          <p:cNvPr id="5" name="Picture 4">
            <a:extLst>
              <a:ext uri="{FF2B5EF4-FFF2-40B4-BE49-F238E27FC236}">
                <a16:creationId xmlns:a16="http://schemas.microsoft.com/office/drawing/2014/main" id="{5100291E-67D2-2B4A-8030-0FFE98916B58}"/>
              </a:ext>
            </a:extLst>
          </p:cNvPr>
          <p:cNvPicPr>
            <a:picLocks noChangeAspect="1"/>
          </p:cNvPicPr>
          <p:nvPr/>
        </p:nvPicPr>
        <p:blipFill>
          <a:blip r:embed="rId2"/>
          <a:stretch>
            <a:fillRect/>
          </a:stretch>
        </p:blipFill>
        <p:spPr>
          <a:xfrm>
            <a:off x="838200" y="3626002"/>
            <a:ext cx="7538923" cy="3231998"/>
          </a:xfrm>
          <a:prstGeom prst="rect">
            <a:avLst/>
          </a:prstGeom>
        </p:spPr>
      </p:pic>
      <p:pic>
        <p:nvPicPr>
          <p:cNvPr id="7" name="Picture 6">
            <a:extLst>
              <a:ext uri="{FF2B5EF4-FFF2-40B4-BE49-F238E27FC236}">
                <a16:creationId xmlns:a16="http://schemas.microsoft.com/office/drawing/2014/main" id="{7A2163AB-1EFF-0748-82C3-D64F583D7AC1}"/>
              </a:ext>
            </a:extLst>
          </p:cNvPr>
          <p:cNvPicPr>
            <a:picLocks noChangeAspect="1"/>
          </p:cNvPicPr>
          <p:nvPr/>
        </p:nvPicPr>
        <p:blipFill>
          <a:blip r:embed="rId3"/>
          <a:stretch>
            <a:fillRect/>
          </a:stretch>
        </p:blipFill>
        <p:spPr>
          <a:xfrm>
            <a:off x="7697921" y="4001294"/>
            <a:ext cx="4335081" cy="2601884"/>
          </a:xfrm>
          <a:prstGeom prst="rect">
            <a:avLst/>
          </a:prstGeom>
        </p:spPr>
      </p:pic>
    </p:spTree>
    <p:extLst>
      <p:ext uri="{BB962C8B-B14F-4D97-AF65-F5344CB8AC3E}">
        <p14:creationId xmlns:p14="http://schemas.microsoft.com/office/powerpoint/2010/main" val="4128653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BCB1-07EA-A240-9C39-B18AD3E57786}"/>
              </a:ext>
            </a:extLst>
          </p:cNvPr>
          <p:cNvSpPr>
            <a:spLocks noGrp="1"/>
          </p:cNvSpPr>
          <p:nvPr>
            <p:ph type="title"/>
          </p:nvPr>
        </p:nvSpPr>
        <p:spPr/>
        <p:txBody>
          <a:bodyPr/>
          <a:lstStyle/>
          <a:p>
            <a:r>
              <a:rPr lang="en-US" dirty="0"/>
              <a:t>Shadow acne problem</a:t>
            </a:r>
          </a:p>
        </p:txBody>
      </p:sp>
      <p:sp>
        <p:nvSpPr>
          <p:cNvPr id="3" name="Content Placeholder 2">
            <a:extLst>
              <a:ext uri="{FF2B5EF4-FFF2-40B4-BE49-F238E27FC236}">
                <a16:creationId xmlns:a16="http://schemas.microsoft.com/office/drawing/2014/main" id="{3ED690F0-FF89-824D-8B7F-C1AC8B594E8A}"/>
              </a:ext>
            </a:extLst>
          </p:cNvPr>
          <p:cNvSpPr>
            <a:spLocks noGrp="1"/>
          </p:cNvSpPr>
          <p:nvPr>
            <p:ph idx="1"/>
          </p:nvPr>
        </p:nvSpPr>
        <p:spPr/>
        <p:txBody>
          <a:bodyPr/>
          <a:lstStyle/>
          <a:p>
            <a:r>
              <a:rPr lang="en-US" dirty="0"/>
              <a:t>Some of the reflected rays hit the object they are reflecting off of not at exactly 𝑡=0t=0, but instead at 𝑡=−0.0000001t=−0.0000001 or 𝑡=0.00000001t=0.00000001 or whatever floating point approximation the sphere </a:t>
            </a:r>
            <a:r>
              <a:rPr lang="en-US" dirty="0" err="1"/>
              <a:t>intersector</a:t>
            </a:r>
            <a:r>
              <a:rPr lang="en-US" dirty="0"/>
              <a:t> gives us. So we need to ignore hits very near zero:</a:t>
            </a:r>
          </a:p>
        </p:txBody>
      </p:sp>
      <p:pic>
        <p:nvPicPr>
          <p:cNvPr id="5" name="Picture 4">
            <a:extLst>
              <a:ext uri="{FF2B5EF4-FFF2-40B4-BE49-F238E27FC236}">
                <a16:creationId xmlns:a16="http://schemas.microsoft.com/office/drawing/2014/main" id="{E19D0497-F4D8-4F4A-B490-5504BB7CB595}"/>
              </a:ext>
            </a:extLst>
          </p:cNvPr>
          <p:cNvPicPr>
            <a:picLocks noChangeAspect="1"/>
          </p:cNvPicPr>
          <p:nvPr/>
        </p:nvPicPr>
        <p:blipFill>
          <a:blip r:embed="rId2"/>
          <a:stretch>
            <a:fillRect/>
          </a:stretch>
        </p:blipFill>
        <p:spPr>
          <a:xfrm>
            <a:off x="1191606" y="3869573"/>
            <a:ext cx="6616700" cy="685800"/>
          </a:xfrm>
          <a:prstGeom prst="rect">
            <a:avLst/>
          </a:prstGeom>
        </p:spPr>
      </p:pic>
      <p:pic>
        <p:nvPicPr>
          <p:cNvPr id="7" name="Picture 6">
            <a:extLst>
              <a:ext uri="{FF2B5EF4-FFF2-40B4-BE49-F238E27FC236}">
                <a16:creationId xmlns:a16="http://schemas.microsoft.com/office/drawing/2014/main" id="{69914354-6ECF-924E-B20A-C795BF3E4614}"/>
              </a:ext>
            </a:extLst>
          </p:cNvPr>
          <p:cNvPicPr>
            <a:picLocks noChangeAspect="1"/>
          </p:cNvPicPr>
          <p:nvPr/>
        </p:nvPicPr>
        <p:blipFill>
          <a:blip r:embed="rId3"/>
          <a:stretch>
            <a:fillRect/>
          </a:stretch>
        </p:blipFill>
        <p:spPr>
          <a:xfrm>
            <a:off x="1191606" y="4555373"/>
            <a:ext cx="7774459" cy="2121001"/>
          </a:xfrm>
          <a:prstGeom prst="rect">
            <a:avLst/>
          </a:prstGeom>
        </p:spPr>
      </p:pic>
    </p:spTree>
    <p:extLst>
      <p:ext uri="{BB962C8B-B14F-4D97-AF65-F5344CB8AC3E}">
        <p14:creationId xmlns:p14="http://schemas.microsoft.com/office/powerpoint/2010/main" val="3452856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55E2-8BD3-5E40-B1C9-735EB2D7CDA6}"/>
              </a:ext>
            </a:extLst>
          </p:cNvPr>
          <p:cNvSpPr>
            <a:spLocks noGrp="1"/>
          </p:cNvSpPr>
          <p:nvPr>
            <p:ph type="title"/>
          </p:nvPr>
        </p:nvSpPr>
        <p:spPr/>
        <p:txBody>
          <a:bodyPr/>
          <a:lstStyle/>
          <a:p>
            <a:r>
              <a:rPr lang="en-US" dirty="0"/>
              <a:t>True Lambertian Reflection</a:t>
            </a:r>
          </a:p>
        </p:txBody>
      </p:sp>
      <p:sp>
        <p:nvSpPr>
          <p:cNvPr id="3" name="Content Placeholder 2">
            <a:extLst>
              <a:ext uri="{FF2B5EF4-FFF2-40B4-BE49-F238E27FC236}">
                <a16:creationId xmlns:a16="http://schemas.microsoft.com/office/drawing/2014/main" id="{20119554-C0B4-2542-9935-3B3EA2B89055}"/>
              </a:ext>
            </a:extLst>
          </p:cNvPr>
          <p:cNvSpPr>
            <a:spLocks noGrp="1"/>
          </p:cNvSpPr>
          <p:nvPr>
            <p:ph idx="1"/>
          </p:nvPr>
        </p:nvSpPr>
        <p:spPr>
          <a:xfrm>
            <a:off x="725414" y="1362635"/>
            <a:ext cx="10515600" cy="5130240"/>
          </a:xfrm>
        </p:spPr>
        <p:txBody>
          <a:bodyPr>
            <a:normAutofit/>
          </a:bodyPr>
          <a:lstStyle/>
          <a:p>
            <a:r>
              <a:rPr lang="en-US" dirty="0"/>
              <a:t>Rejection method: scales by the cos3^(𝜙) where 𝜙</a:t>
            </a:r>
            <a:r>
              <a:rPr lang="el-GR" dirty="0"/>
              <a:t> </a:t>
            </a:r>
            <a:r>
              <a:rPr lang="en-US" dirty="0"/>
              <a:t>is the angle from the normal. This is useful since light arriving at shallow angles spreads over a larger area, and thus has a lower contribution to the final color.</a:t>
            </a:r>
          </a:p>
          <a:p>
            <a:r>
              <a:rPr lang="en-US" dirty="0"/>
              <a:t>Lambertian distribution: distribution of cos(𝜙). </a:t>
            </a:r>
          </a:p>
          <a:p>
            <a:pPr marL="0" indent="0">
              <a:buNone/>
            </a:pPr>
            <a:r>
              <a:rPr lang="en-US" dirty="0"/>
              <a:t>has the probability higher for ray scattering close </a:t>
            </a:r>
          </a:p>
          <a:p>
            <a:pPr marL="0" indent="0">
              <a:buNone/>
            </a:pPr>
            <a:r>
              <a:rPr lang="en-US" dirty="0"/>
              <a:t>to the normal, the distribution is more uniform. </a:t>
            </a:r>
          </a:p>
          <a:p>
            <a:pPr marL="0" indent="0">
              <a:buNone/>
            </a:pPr>
            <a:r>
              <a:rPr lang="en-US" dirty="0"/>
              <a:t>picking random on the surface of the unit sphere, </a:t>
            </a:r>
          </a:p>
          <a:p>
            <a:pPr marL="0" indent="0">
              <a:buNone/>
            </a:pPr>
            <a:r>
              <a:rPr lang="en-US" dirty="0"/>
              <a:t>offset along the surface normal.</a:t>
            </a:r>
          </a:p>
        </p:txBody>
      </p:sp>
      <p:pic>
        <p:nvPicPr>
          <p:cNvPr id="5" name="Picture 4">
            <a:extLst>
              <a:ext uri="{FF2B5EF4-FFF2-40B4-BE49-F238E27FC236}">
                <a16:creationId xmlns:a16="http://schemas.microsoft.com/office/drawing/2014/main" id="{6C69343E-A3AA-784F-99BA-CCCA37094225}"/>
              </a:ext>
            </a:extLst>
          </p:cNvPr>
          <p:cNvPicPr>
            <a:picLocks noChangeAspect="1"/>
          </p:cNvPicPr>
          <p:nvPr/>
        </p:nvPicPr>
        <p:blipFill>
          <a:blip r:embed="rId2"/>
          <a:stretch>
            <a:fillRect/>
          </a:stretch>
        </p:blipFill>
        <p:spPr>
          <a:xfrm>
            <a:off x="8181415" y="3092357"/>
            <a:ext cx="4707198" cy="3400518"/>
          </a:xfrm>
          <a:prstGeom prst="rect">
            <a:avLst/>
          </a:prstGeom>
        </p:spPr>
      </p:pic>
      <p:pic>
        <p:nvPicPr>
          <p:cNvPr id="7" name="Picture 6">
            <a:extLst>
              <a:ext uri="{FF2B5EF4-FFF2-40B4-BE49-F238E27FC236}">
                <a16:creationId xmlns:a16="http://schemas.microsoft.com/office/drawing/2014/main" id="{683CB396-38CD-9742-8BA8-E6CC077EB582}"/>
              </a:ext>
            </a:extLst>
          </p:cNvPr>
          <p:cNvPicPr>
            <a:picLocks noChangeAspect="1"/>
          </p:cNvPicPr>
          <p:nvPr/>
        </p:nvPicPr>
        <p:blipFill>
          <a:blip r:embed="rId3"/>
          <a:stretch>
            <a:fillRect/>
          </a:stretch>
        </p:blipFill>
        <p:spPr>
          <a:xfrm>
            <a:off x="612628" y="5274236"/>
            <a:ext cx="7429500" cy="1422400"/>
          </a:xfrm>
          <a:prstGeom prst="rect">
            <a:avLst/>
          </a:prstGeom>
        </p:spPr>
      </p:pic>
    </p:spTree>
    <p:extLst>
      <p:ext uri="{BB962C8B-B14F-4D97-AF65-F5344CB8AC3E}">
        <p14:creationId xmlns:p14="http://schemas.microsoft.com/office/powerpoint/2010/main" val="1137453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591A-8E67-7B4F-9BAF-E013150E9190}"/>
              </a:ext>
            </a:extLst>
          </p:cNvPr>
          <p:cNvSpPr>
            <a:spLocks noGrp="1"/>
          </p:cNvSpPr>
          <p:nvPr>
            <p:ph type="title"/>
          </p:nvPr>
        </p:nvSpPr>
        <p:spPr/>
        <p:txBody>
          <a:bodyPr/>
          <a:lstStyle/>
          <a:p>
            <a:r>
              <a:rPr lang="en-US" dirty="0"/>
              <a:t>Differences</a:t>
            </a:r>
          </a:p>
        </p:txBody>
      </p:sp>
      <p:sp>
        <p:nvSpPr>
          <p:cNvPr id="3" name="Content Placeholder 2">
            <a:extLst>
              <a:ext uri="{FF2B5EF4-FFF2-40B4-BE49-F238E27FC236}">
                <a16:creationId xmlns:a16="http://schemas.microsoft.com/office/drawing/2014/main" id="{DD2995B3-B377-1B49-8FBF-1D657BC64DCA}"/>
              </a:ext>
            </a:extLst>
          </p:cNvPr>
          <p:cNvSpPr>
            <a:spLocks noGrp="1"/>
          </p:cNvSpPr>
          <p:nvPr>
            <p:ph idx="1"/>
          </p:nvPr>
        </p:nvSpPr>
        <p:spPr>
          <a:xfrm>
            <a:off x="838200" y="1326776"/>
            <a:ext cx="10515600" cy="4850187"/>
          </a:xfrm>
        </p:spPr>
        <p:txBody>
          <a:bodyPr/>
          <a:lstStyle/>
          <a:p>
            <a:r>
              <a:rPr lang="en-US" dirty="0"/>
              <a:t>The shadows are less pronounced after the change</a:t>
            </a:r>
          </a:p>
          <a:p>
            <a:r>
              <a:rPr lang="en-US" dirty="0"/>
              <a:t>Both spheres are lighter in appearance after the change</a:t>
            </a:r>
          </a:p>
          <a:p>
            <a:pPr marL="0" indent="0">
              <a:buNone/>
            </a:pPr>
            <a:r>
              <a:rPr lang="en-US" dirty="0"/>
              <a:t>&lt;= due to the more uniform scattering of the light rays, fewer rays are scattering toward the normal, appear </a:t>
            </a:r>
            <a:r>
              <a:rPr lang="en-US" i="1" dirty="0"/>
              <a:t>lighter</a:t>
            </a:r>
            <a:r>
              <a:rPr lang="en-US" dirty="0"/>
              <a:t> because more light bounces toward the camera. the shadows less light bounces straight-up</a:t>
            </a:r>
          </a:p>
          <a:p>
            <a:pPr marL="0" indent="0">
              <a:buNone/>
            </a:pPr>
            <a:endParaRPr lang="en-US" dirty="0"/>
          </a:p>
        </p:txBody>
      </p:sp>
      <p:pic>
        <p:nvPicPr>
          <p:cNvPr id="5" name="Picture 4">
            <a:extLst>
              <a:ext uri="{FF2B5EF4-FFF2-40B4-BE49-F238E27FC236}">
                <a16:creationId xmlns:a16="http://schemas.microsoft.com/office/drawing/2014/main" id="{2ED8D526-8625-3A49-965C-9737C0BE0C8B}"/>
              </a:ext>
            </a:extLst>
          </p:cNvPr>
          <p:cNvPicPr>
            <a:picLocks noChangeAspect="1"/>
          </p:cNvPicPr>
          <p:nvPr/>
        </p:nvPicPr>
        <p:blipFill>
          <a:blip r:embed="rId2"/>
          <a:stretch>
            <a:fillRect/>
          </a:stretch>
        </p:blipFill>
        <p:spPr>
          <a:xfrm>
            <a:off x="627529" y="3718000"/>
            <a:ext cx="10936941" cy="2769483"/>
          </a:xfrm>
          <a:prstGeom prst="rect">
            <a:avLst/>
          </a:prstGeom>
        </p:spPr>
      </p:pic>
    </p:spTree>
    <p:extLst>
      <p:ext uri="{BB962C8B-B14F-4D97-AF65-F5344CB8AC3E}">
        <p14:creationId xmlns:p14="http://schemas.microsoft.com/office/powerpoint/2010/main" val="28644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11E4-BB76-5448-96FF-4B1D809C2C5E}"/>
              </a:ext>
            </a:extLst>
          </p:cNvPr>
          <p:cNvSpPr>
            <a:spLocks noGrp="1"/>
          </p:cNvSpPr>
          <p:nvPr>
            <p:ph type="title"/>
          </p:nvPr>
        </p:nvSpPr>
        <p:spPr/>
        <p:txBody>
          <a:bodyPr/>
          <a:lstStyle/>
          <a:p>
            <a:r>
              <a:rPr lang="en-US" dirty="0"/>
              <a:t>Abstract class for materials</a:t>
            </a:r>
          </a:p>
        </p:txBody>
      </p:sp>
      <p:sp>
        <p:nvSpPr>
          <p:cNvPr id="3" name="Content Placeholder 2">
            <a:extLst>
              <a:ext uri="{FF2B5EF4-FFF2-40B4-BE49-F238E27FC236}">
                <a16:creationId xmlns:a16="http://schemas.microsoft.com/office/drawing/2014/main" id="{F073A506-0B46-D643-AC9E-81C94FCCACC1}"/>
              </a:ext>
            </a:extLst>
          </p:cNvPr>
          <p:cNvSpPr>
            <a:spLocks noGrp="1"/>
          </p:cNvSpPr>
          <p:nvPr>
            <p:ph idx="1"/>
          </p:nvPr>
        </p:nvSpPr>
        <p:spPr/>
        <p:txBody>
          <a:bodyPr/>
          <a:lstStyle/>
          <a:p>
            <a:r>
              <a:rPr lang="en-US" dirty="0"/>
              <a:t>Produce a scattered ray (or say it absorbed the incident ray).</a:t>
            </a:r>
          </a:p>
          <a:p>
            <a:r>
              <a:rPr lang="en-US" dirty="0"/>
              <a:t>If scattered, say how much the ray should be attenuated.</a:t>
            </a:r>
          </a:p>
          <a:p>
            <a:endParaRPr lang="en-US" dirty="0"/>
          </a:p>
        </p:txBody>
      </p:sp>
      <p:pic>
        <p:nvPicPr>
          <p:cNvPr id="5" name="Picture 4">
            <a:extLst>
              <a:ext uri="{FF2B5EF4-FFF2-40B4-BE49-F238E27FC236}">
                <a16:creationId xmlns:a16="http://schemas.microsoft.com/office/drawing/2014/main" id="{1618A090-1B4C-A945-8F3F-B4F848FFE953}"/>
              </a:ext>
            </a:extLst>
          </p:cNvPr>
          <p:cNvPicPr>
            <a:picLocks noChangeAspect="1"/>
          </p:cNvPicPr>
          <p:nvPr/>
        </p:nvPicPr>
        <p:blipFill>
          <a:blip r:embed="rId2"/>
          <a:stretch>
            <a:fillRect/>
          </a:stretch>
        </p:blipFill>
        <p:spPr>
          <a:xfrm>
            <a:off x="971550" y="2772870"/>
            <a:ext cx="7817402" cy="3720005"/>
          </a:xfrm>
          <a:prstGeom prst="rect">
            <a:avLst/>
          </a:prstGeom>
        </p:spPr>
      </p:pic>
    </p:spTree>
    <p:extLst>
      <p:ext uri="{BB962C8B-B14F-4D97-AF65-F5344CB8AC3E}">
        <p14:creationId xmlns:p14="http://schemas.microsoft.com/office/powerpoint/2010/main" val="60959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5C0D-E228-2944-B0E8-45A915848004}"/>
              </a:ext>
            </a:extLst>
          </p:cNvPr>
          <p:cNvSpPr>
            <a:spLocks noGrp="1"/>
          </p:cNvSpPr>
          <p:nvPr>
            <p:ph type="title"/>
          </p:nvPr>
        </p:nvSpPr>
        <p:spPr/>
        <p:txBody>
          <a:bodyPr/>
          <a:lstStyle/>
          <a:p>
            <a:r>
              <a:rPr lang="en-US" dirty="0"/>
              <a:t>Material and hittable</a:t>
            </a:r>
          </a:p>
        </p:txBody>
      </p:sp>
      <p:sp>
        <p:nvSpPr>
          <p:cNvPr id="3" name="Content Placeholder 2">
            <a:extLst>
              <a:ext uri="{FF2B5EF4-FFF2-40B4-BE49-F238E27FC236}">
                <a16:creationId xmlns:a16="http://schemas.microsoft.com/office/drawing/2014/main" id="{442A66CA-EA49-CA45-9182-8F86335E9C36}"/>
              </a:ext>
            </a:extLst>
          </p:cNvPr>
          <p:cNvSpPr>
            <a:spLocks noGrp="1"/>
          </p:cNvSpPr>
          <p:nvPr>
            <p:ph idx="1"/>
          </p:nvPr>
        </p:nvSpPr>
        <p:spPr/>
        <p:txBody>
          <a:bodyPr/>
          <a:lstStyle/>
          <a:p>
            <a:r>
              <a:rPr lang="en-US" dirty="0" err="1"/>
              <a:t>Hittables</a:t>
            </a:r>
            <a:r>
              <a:rPr lang="en-US" dirty="0"/>
              <a:t> and materials need to know each other so there is some circularity of the references. In C++ you just need to alert the compiler that the pointer is to a class, which the “class material” in the hittable class below does:</a:t>
            </a:r>
          </a:p>
        </p:txBody>
      </p:sp>
      <p:pic>
        <p:nvPicPr>
          <p:cNvPr id="7" name="Picture 6">
            <a:extLst>
              <a:ext uri="{FF2B5EF4-FFF2-40B4-BE49-F238E27FC236}">
                <a16:creationId xmlns:a16="http://schemas.microsoft.com/office/drawing/2014/main" id="{9E6DF234-D47A-3447-A487-0FBD790D93F4}"/>
              </a:ext>
            </a:extLst>
          </p:cNvPr>
          <p:cNvPicPr>
            <a:picLocks noChangeAspect="1"/>
          </p:cNvPicPr>
          <p:nvPr/>
        </p:nvPicPr>
        <p:blipFill>
          <a:blip r:embed="rId2"/>
          <a:stretch>
            <a:fillRect/>
          </a:stretch>
        </p:blipFill>
        <p:spPr>
          <a:xfrm>
            <a:off x="1003300" y="3429000"/>
            <a:ext cx="5283200" cy="3065302"/>
          </a:xfrm>
          <a:prstGeom prst="rect">
            <a:avLst/>
          </a:prstGeom>
        </p:spPr>
      </p:pic>
      <p:sp>
        <p:nvSpPr>
          <p:cNvPr id="8" name="TextBox 7">
            <a:extLst>
              <a:ext uri="{FF2B5EF4-FFF2-40B4-BE49-F238E27FC236}">
                <a16:creationId xmlns:a16="http://schemas.microsoft.com/office/drawing/2014/main" id="{A7A2E7D7-B141-5143-9B13-22F02FDD6A8A}"/>
              </a:ext>
            </a:extLst>
          </p:cNvPr>
          <p:cNvSpPr txBox="1"/>
          <p:nvPr/>
        </p:nvSpPr>
        <p:spPr>
          <a:xfrm>
            <a:off x="6381437" y="6123543"/>
            <a:ext cx="4877425" cy="369332"/>
          </a:xfrm>
          <a:prstGeom prst="rect">
            <a:avLst/>
          </a:prstGeom>
          <a:noFill/>
        </p:spPr>
        <p:txBody>
          <a:bodyPr wrap="none" rtlCol="0">
            <a:spAutoFit/>
          </a:bodyPr>
          <a:lstStyle/>
          <a:p>
            <a:r>
              <a:rPr lang="en-US" dirty="0"/>
              <a:t>[</a:t>
            </a:r>
            <a:r>
              <a:rPr lang="en-US" dirty="0" err="1"/>
              <a:t>hittable.h</a:t>
            </a:r>
            <a:r>
              <a:rPr lang="en-US" dirty="0"/>
              <a:t>]</a:t>
            </a:r>
            <a:r>
              <a:rPr lang="en-US" i="1" dirty="0"/>
              <a:t> Hit record with added material pointer</a:t>
            </a:r>
            <a:endParaRPr lang="en-US" dirty="0"/>
          </a:p>
        </p:txBody>
      </p:sp>
      <p:sp>
        <p:nvSpPr>
          <p:cNvPr id="9" name="TextBox 8">
            <a:extLst>
              <a:ext uri="{FF2B5EF4-FFF2-40B4-BE49-F238E27FC236}">
                <a16:creationId xmlns:a16="http://schemas.microsoft.com/office/drawing/2014/main" id="{99557959-E156-214D-8ED5-808C2F78801C}"/>
              </a:ext>
            </a:extLst>
          </p:cNvPr>
          <p:cNvSpPr txBox="1"/>
          <p:nvPr/>
        </p:nvSpPr>
        <p:spPr>
          <a:xfrm>
            <a:off x="6572250" y="3429000"/>
            <a:ext cx="5513369" cy="1938992"/>
          </a:xfrm>
          <a:prstGeom prst="rect">
            <a:avLst/>
          </a:prstGeom>
          <a:noFill/>
        </p:spPr>
        <p:txBody>
          <a:bodyPr wrap="none" rtlCol="0">
            <a:spAutoFit/>
          </a:bodyPr>
          <a:lstStyle/>
          <a:p>
            <a:pPr marL="342900" indent="-342900">
              <a:buFontTx/>
              <a:buChar char="-"/>
            </a:pPr>
            <a:r>
              <a:rPr lang="en-US" sz="2400" dirty="0"/>
              <a:t>the material pointer in the </a:t>
            </a:r>
            <a:r>
              <a:rPr lang="en-US" sz="2400" dirty="0" err="1"/>
              <a:t>hit_record</a:t>
            </a:r>
            <a:r>
              <a:rPr lang="en-US" sz="2400" dirty="0"/>
              <a:t> </a:t>
            </a:r>
          </a:p>
          <a:p>
            <a:r>
              <a:rPr lang="en-US" sz="2400" dirty="0"/>
              <a:t>will be set to point at the material pointer, </a:t>
            </a:r>
          </a:p>
          <a:p>
            <a:r>
              <a:rPr lang="en-US" sz="2400" dirty="0"/>
              <a:t>when hits.</a:t>
            </a:r>
          </a:p>
          <a:p>
            <a:pPr marL="342900" indent="-342900">
              <a:buFontTx/>
              <a:buChar char="-"/>
            </a:pPr>
            <a:r>
              <a:rPr lang="en-US" sz="2400" dirty="0"/>
              <a:t>Add `</a:t>
            </a:r>
            <a:r>
              <a:rPr lang="en-US" sz="2400" dirty="0" err="1"/>
              <a:t>shared_ptr</a:t>
            </a:r>
            <a:r>
              <a:rPr lang="en-US" sz="2400" dirty="0"/>
              <a:t>&lt;material&gt; </a:t>
            </a:r>
            <a:r>
              <a:rPr lang="en-US" sz="2400" dirty="0" err="1"/>
              <a:t>mat_ptr</a:t>
            </a:r>
            <a:r>
              <a:rPr lang="en-US" sz="2400" dirty="0"/>
              <a:t>` </a:t>
            </a:r>
          </a:p>
          <a:p>
            <a:r>
              <a:rPr lang="en-US" sz="2400" dirty="0"/>
              <a:t>to Sphere.</a:t>
            </a:r>
          </a:p>
        </p:txBody>
      </p:sp>
    </p:spTree>
    <p:extLst>
      <p:ext uri="{BB962C8B-B14F-4D97-AF65-F5344CB8AC3E}">
        <p14:creationId xmlns:p14="http://schemas.microsoft.com/office/powerpoint/2010/main" val="421554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B531-688C-D247-8ED3-F619CC8917CC}"/>
              </a:ext>
            </a:extLst>
          </p:cNvPr>
          <p:cNvSpPr>
            <a:spLocks noGrp="1"/>
          </p:cNvSpPr>
          <p:nvPr>
            <p:ph type="title"/>
          </p:nvPr>
        </p:nvSpPr>
        <p:spPr/>
        <p:txBody>
          <a:bodyPr/>
          <a:lstStyle/>
          <a:p>
            <a:r>
              <a:rPr lang="en-US" dirty="0"/>
              <a:t>Modeling Light Scatter and Reflectance</a:t>
            </a:r>
          </a:p>
        </p:txBody>
      </p:sp>
      <p:sp>
        <p:nvSpPr>
          <p:cNvPr id="6" name="TextBox 5">
            <a:extLst>
              <a:ext uri="{FF2B5EF4-FFF2-40B4-BE49-F238E27FC236}">
                <a16:creationId xmlns:a16="http://schemas.microsoft.com/office/drawing/2014/main" id="{5E9B6841-54B6-0E48-8767-A4A329D97061}"/>
              </a:ext>
            </a:extLst>
          </p:cNvPr>
          <p:cNvSpPr txBox="1"/>
          <p:nvPr/>
        </p:nvSpPr>
        <p:spPr>
          <a:xfrm>
            <a:off x="1007369" y="1362779"/>
            <a:ext cx="10003531" cy="461665"/>
          </a:xfrm>
          <a:prstGeom prst="rect">
            <a:avLst/>
          </a:prstGeom>
          <a:noFill/>
        </p:spPr>
        <p:txBody>
          <a:bodyPr wrap="square" rtlCol="0">
            <a:spAutoFit/>
          </a:bodyPr>
          <a:lstStyle/>
          <a:p>
            <a:r>
              <a:rPr lang="en-US" sz="2400" dirty="0"/>
              <a:t>scatter with some probability 𝑝 and have attenuation be 𝑎𝑙𝑏𝑒𝑑𝑜/𝑝.</a:t>
            </a:r>
          </a:p>
        </p:txBody>
      </p:sp>
      <p:pic>
        <p:nvPicPr>
          <p:cNvPr id="10" name="Picture 9">
            <a:extLst>
              <a:ext uri="{FF2B5EF4-FFF2-40B4-BE49-F238E27FC236}">
                <a16:creationId xmlns:a16="http://schemas.microsoft.com/office/drawing/2014/main" id="{0DC6A44C-1D38-C74F-97C9-BDF43B1B8A72}"/>
              </a:ext>
            </a:extLst>
          </p:cNvPr>
          <p:cNvPicPr>
            <a:picLocks noChangeAspect="1"/>
          </p:cNvPicPr>
          <p:nvPr/>
        </p:nvPicPr>
        <p:blipFill>
          <a:blip r:embed="rId2"/>
          <a:stretch>
            <a:fillRect/>
          </a:stretch>
        </p:blipFill>
        <p:spPr>
          <a:xfrm>
            <a:off x="1007369" y="1824444"/>
            <a:ext cx="7664880" cy="4881156"/>
          </a:xfrm>
          <a:prstGeom prst="rect">
            <a:avLst/>
          </a:prstGeom>
        </p:spPr>
      </p:pic>
    </p:spTree>
    <p:extLst>
      <p:ext uri="{BB962C8B-B14F-4D97-AF65-F5344CB8AC3E}">
        <p14:creationId xmlns:p14="http://schemas.microsoft.com/office/powerpoint/2010/main" val="7597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CC7F-84AA-DF4A-8ED4-828CCAD07E5B}"/>
              </a:ext>
            </a:extLst>
          </p:cNvPr>
          <p:cNvSpPr>
            <a:spLocks noGrp="1"/>
          </p:cNvSpPr>
          <p:nvPr>
            <p:ph type="title"/>
          </p:nvPr>
        </p:nvSpPr>
        <p:spPr/>
        <p:txBody>
          <a:bodyPr/>
          <a:lstStyle/>
          <a:p>
            <a:r>
              <a:rPr lang="en-US" dirty="0"/>
              <a:t>Mirrored Light Reflection</a:t>
            </a:r>
          </a:p>
        </p:txBody>
      </p:sp>
      <p:pic>
        <p:nvPicPr>
          <p:cNvPr id="7" name="Picture 6">
            <a:extLst>
              <a:ext uri="{FF2B5EF4-FFF2-40B4-BE49-F238E27FC236}">
                <a16:creationId xmlns:a16="http://schemas.microsoft.com/office/drawing/2014/main" id="{808EE52F-7FD0-A442-A310-1B6E9C011F08}"/>
              </a:ext>
            </a:extLst>
          </p:cNvPr>
          <p:cNvPicPr>
            <a:picLocks noChangeAspect="1"/>
          </p:cNvPicPr>
          <p:nvPr/>
        </p:nvPicPr>
        <p:blipFill>
          <a:blip r:embed="rId2"/>
          <a:stretch>
            <a:fillRect/>
          </a:stretch>
        </p:blipFill>
        <p:spPr>
          <a:xfrm>
            <a:off x="838200" y="1373753"/>
            <a:ext cx="8653032" cy="1523011"/>
          </a:xfrm>
          <a:prstGeom prst="rect">
            <a:avLst/>
          </a:prstGeom>
        </p:spPr>
      </p:pic>
      <p:pic>
        <p:nvPicPr>
          <p:cNvPr id="9" name="Picture 8">
            <a:extLst>
              <a:ext uri="{FF2B5EF4-FFF2-40B4-BE49-F238E27FC236}">
                <a16:creationId xmlns:a16="http://schemas.microsoft.com/office/drawing/2014/main" id="{9217934F-AF71-DE42-99F4-AA0A327F5652}"/>
              </a:ext>
            </a:extLst>
          </p:cNvPr>
          <p:cNvPicPr>
            <a:picLocks noChangeAspect="1"/>
          </p:cNvPicPr>
          <p:nvPr/>
        </p:nvPicPr>
        <p:blipFill>
          <a:blip r:embed="rId3"/>
          <a:stretch>
            <a:fillRect/>
          </a:stretch>
        </p:blipFill>
        <p:spPr>
          <a:xfrm>
            <a:off x="63803" y="2794902"/>
            <a:ext cx="9168796" cy="4438511"/>
          </a:xfrm>
          <a:prstGeom prst="rect">
            <a:avLst/>
          </a:prstGeom>
        </p:spPr>
      </p:pic>
      <p:pic>
        <p:nvPicPr>
          <p:cNvPr id="13" name="Picture 12">
            <a:extLst>
              <a:ext uri="{FF2B5EF4-FFF2-40B4-BE49-F238E27FC236}">
                <a16:creationId xmlns:a16="http://schemas.microsoft.com/office/drawing/2014/main" id="{9263AE76-01E2-2B46-8727-7F0AA61A0D3C}"/>
              </a:ext>
            </a:extLst>
          </p:cNvPr>
          <p:cNvPicPr>
            <a:picLocks noChangeAspect="1"/>
          </p:cNvPicPr>
          <p:nvPr/>
        </p:nvPicPr>
        <p:blipFill>
          <a:blip r:embed="rId4"/>
          <a:stretch>
            <a:fillRect/>
          </a:stretch>
        </p:blipFill>
        <p:spPr>
          <a:xfrm>
            <a:off x="8953197" y="1569614"/>
            <a:ext cx="3175000" cy="2654300"/>
          </a:xfrm>
          <a:prstGeom prst="rect">
            <a:avLst/>
          </a:prstGeom>
        </p:spPr>
      </p:pic>
    </p:spTree>
    <p:extLst>
      <p:ext uri="{BB962C8B-B14F-4D97-AF65-F5344CB8AC3E}">
        <p14:creationId xmlns:p14="http://schemas.microsoft.com/office/powerpoint/2010/main" val="201092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D574-1ED4-CA41-8036-A2B52965CCE0}"/>
              </a:ext>
            </a:extLst>
          </p:cNvPr>
          <p:cNvSpPr>
            <a:spLocks noGrp="1"/>
          </p:cNvSpPr>
          <p:nvPr>
            <p:ph type="title"/>
          </p:nvPr>
        </p:nvSpPr>
        <p:spPr/>
        <p:txBody>
          <a:bodyPr/>
          <a:lstStyle/>
          <a:p>
            <a:r>
              <a:rPr lang="en-US" dirty="0"/>
              <a:t>Fuzz Mirror</a:t>
            </a:r>
          </a:p>
        </p:txBody>
      </p:sp>
      <p:pic>
        <p:nvPicPr>
          <p:cNvPr id="5" name="Content Placeholder 4">
            <a:extLst>
              <a:ext uri="{FF2B5EF4-FFF2-40B4-BE49-F238E27FC236}">
                <a16:creationId xmlns:a16="http://schemas.microsoft.com/office/drawing/2014/main" id="{CADD89A5-22A5-6A49-AF8E-9171D9F3FFC0}"/>
              </a:ext>
            </a:extLst>
          </p:cNvPr>
          <p:cNvPicPr>
            <a:picLocks noGrp="1" noChangeAspect="1"/>
          </p:cNvPicPr>
          <p:nvPr>
            <p:ph idx="1"/>
          </p:nvPr>
        </p:nvPicPr>
        <p:blipFill>
          <a:blip r:embed="rId2"/>
          <a:stretch>
            <a:fillRect/>
          </a:stretch>
        </p:blipFill>
        <p:spPr>
          <a:xfrm>
            <a:off x="1054422" y="1459865"/>
            <a:ext cx="5201249" cy="3429768"/>
          </a:xfrm>
        </p:spPr>
      </p:pic>
      <p:pic>
        <p:nvPicPr>
          <p:cNvPr id="7" name="Picture 6">
            <a:extLst>
              <a:ext uri="{FF2B5EF4-FFF2-40B4-BE49-F238E27FC236}">
                <a16:creationId xmlns:a16="http://schemas.microsoft.com/office/drawing/2014/main" id="{2C31F96A-9AD5-C34C-A805-281C7B820476}"/>
              </a:ext>
            </a:extLst>
          </p:cNvPr>
          <p:cNvPicPr>
            <a:picLocks noChangeAspect="1"/>
          </p:cNvPicPr>
          <p:nvPr/>
        </p:nvPicPr>
        <p:blipFill>
          <a:blip r:embed="rId3"/>
          <a:stretch>
            <a:fillRect/>
          </a:stretch>
        </p:blipFill>
        <p:spPr>
          <a:xfrm>
            <a:off x="1054422" y="5005136"/>
            <a:ext cx="6860793" cy="1325563"/>
          </a:xfrm>
          <a:prstGeom prst="rect">
            <a:avLst/>
          </a:prstGeom>
        </p:spPr>
      </p:pic>
      <p:pic>
        <p:nvPicPr>
          <p:cNvPr id="9" name="Picture 8">
            <a:extLst>
              <a:ext uri="{FF2B5EF4-FFF2-40B4-BE49-F238E27FC236}">
                <a16:creationId xmlns:a16="http://schemas.microsoft.com/office/drawing/2014/main" id="{45E9FE1D-A7A5-1744-B43B-E445ED241FF8}"/>
              </a:ext>
            </a:extLst>
          </p:cNvPr>
          <p:cNvPicPr>
            <a:picLocks noChangeAspect="1"/>
          </p:cNvPicPr>
          <p:nvPr/>
        </p:nvPicPr>
        <p:blipFill>
          <a:blip r:embed="rId4"/>
          <a:stretch>
            <a:fillRect/>
          </a:stretch>
        </p:blipFill>
        <p:spPr>
          <a:xfrm>
            <a:off x="6471893" y="1364114"/>
            <a:ext cx="5803900" cy="3302000"/>
          </a:xfrm>
          <a:prstGeom prst="rect">
            <a:avLst/>
          </a:prstGeom>
        </p:spPr>
      </p:pic>
      <p:sp>
        <p:nvSpPr>
          <p:cNvPr id="10" name="TextBox 9">
            <a:extLst>
              <a:ext uri="{FF2B5EF4-FFF2-40B4-BE49-F238E27FC236}">
                <a16:creationId xmlns:a16="http://schemas.microsoft.com/office/drawing/2014/main" id="{EE232D37-057A-774B-82EF-AF8F7BD6FF04}"/>
              </a:ext>
            </a:extLst>
          </p:cNvPr>
          <p:cNvSpPr txBox="1"/>
          <p:nvPr/>
        </p:nvSpPr>
        <p:spPr>
          <a:xfrm>
            <a:off x="8864867" y="5303520"/>
            <a:ext cx="1370888" cy="369332"/>
          </a:xfrm>
          <a:prstGeom prst="rect">
            <a:avLst/>
          </a:prstGeom>
          <a:noFill/>
        </p:spPr>
        <p:txBody>
          <a:bodyPr wrap="none" rtlCol="0">
            <a:spAutoFit/>
          </a:bodyPr>
          <a:lstStyle/>
          <a:p>
            <a:r>
              <a:rPr lang="en-US" dirty="0"/>
              <a:t>Fuzz = 0 &amp; 1.</a:t>
            </a:r>
          </a:p>
        </p:txBody>
      </p:sp>
    </p:spTree>
    <p:extLst>
      <p:ext uri="{BB962C8B-B14F-4D97-AF65-F5344CB8AC3E}">
        <p14:creationId xmlns:p14="http://schemas.microsoft.com/office/powerpoint/2010/main" val="40096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2D63-B17B-DF4B-A5C9-48FBAFF14C34}"/>
              </a:ext>
            </a:extLst>
          </p:cNvPr>
          <p:cNvSpPr>
            <a:spLocks noGrp="1"/>
          </p:cNvSpPr>
          <p:nvPr>
            <p:ph type="title"/>
          </p:nvPr>
        </p:nvSpPr>
        <p:spPr/>
        <p:txBody>
          <a:bodyPr/>
          <a:lstStyle/>
          <a:p>
            <a:r>
              <a:rPr lang="en-US" dirty="0"/>
              <a:t>Output an Image</a:t>
            </a:r>
          </a:p>
        </p:txBody>
      </p:sp>
      <p:sp>
        <p:nvSpPr>
          <p:cNvPr id="3" name="Content Placeholder 2">
            <a:extLst>
              <a:ext uri="{FF2B5EF4-FFF2-40B4-BE49-F238E27FC236}">
                <a16:creationId xmlns:a16="http://schemas.microsoft.com/office/drawing/2014/main" id="{F7C6A102-947D-FB4F-8483-7B440CF97794}"/>
              </a:ext>
            </a:extLst>
          </p:cNvPr>
          <p:cNvSpPr>
            <a:spLocks noGrp="1"/>
          </p:cNvSpPr>
          <p:nvPr>
            <p:ph idx="1"/>
          </p:nvPr>
        </p:nvSpPr>
        <p:spPr>
          <a:xfrm>
            <a:off x="838200" y="1825625"/>
            <a:ext cx="10515600" cy="4667250"/>
          </a:xfrm>
        </p:spPr>
        <p:txBody>
          <a:bodyPr/>
          <a:lstStyle/>
          <a:p>
            <a:r>
              <a:rPr lang="en-US" dirty="0"/>
              <a:t>The PPM Image Format</a:t>
            </a:r>
          </a:p>
          <a:p>
            <a:endParaRPr lang="en-US" dirty="0"/>
          </a:p>
          <a:p>
            <a:endParaRPr lang="en-US" dirty="0"/>
          </a:p>
          <a:p>
            <a:endParaRPr lang="en-US" dirty="0"/>
          </a:p>
          <a:p>
            <a:endParaRPr lang="en-US" dirty="0"/>
          </a:p>
          <a:p>
            <a:endParaRPr lang="en-US" dirty="0"/>
          </a:p>
          <a:p>
            <a:endParaRPr lang="en-US" dirty="0"/>
          </a:p>
        </p:txBody>
      </p:sp>
      <p:pic>
        <p:nvPicPr>
          <p:cNvPr id="1026" name="Picture 2">
            <a:extLst>
              <a:ext uri="{FF2B5EF4-FFF2-40B4-BE49-F238E27FC236}">
                <a16:creationId xmlns:a16="http://schemas.microsoft.com/office/drawing/2014/main" id="{A34B22BB-F1D8-C041-A80E-391503F51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33453"/>
            <a:ext cx="10515600" cy="320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5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3B99-8025-3A4B-881E-AB0E715D37E1}"/>
              </a:ext>
            </a:extLst>
          </p:cNvPr>
          <p:cNvSpPr>
            <a:spLocks noGrp="1"/>
          </p:cNvSpPr>
          <p:nvPr>
            <p:ph type="title"/>
          </p:nvPr>
        </p:nvSpPr>
        <p:spPr/>
        <p:txBody>
          <a:bodyPr/>
          <a:lstStyle/>
          <a:p>
            <a:r>
              <a:rPr lang="en-US" dirty="0"/>
              <a:t>Dielectrics</a:t>
            </a:r>
          </a:p>
        </p:txBody>
      </p:sp>
      <p:sp>
        <p:nvSpPr>
          <p:cNvPr id="3" name="Content Placeholder 2">
            <a:extLst>
              <a:ext uri="{FF2B5EF4-FFF2-40B4-BE49-F238E27FC236}">
                <a16:creationId xmlns:a16="http://schemas.microsoft.com/office/drawing/2014/main" id="{F52E5464-F8F8-BC42-81BB-D8AB87015125}"/>
              </a:ext>
            </a:extLst>
          </p:cNvPr>
          <p:cNvSpPr>
            <a:spLocks noGrp="1"/>
          </p:cNvSpPr>
          <p:nvPr>
            <p:ph idx="1"/>
          </p:nvPr>
        </p:nvSpPr>
        <p:spPr/>
        <p:txBody>
          <a:bodyPr/>
          <a:lstStyle/>
          <a:p>
            <a:r>
              <a:rPr lang="en-US" dirty="0"/>
              <a:t>Clear materials such as water, glass, and diamonds are dielectrics. When a light ray hits them, it splits into a reflected ray and a refracted (transmitted, </a:t>
            </a:r>
            <a:r>
              <a:rPr lang="en-US" dirty="0" err="1"/>
              <a:t>折射</a:t>
            </a:r>
            <a:r>
              <a:rPr lang="en-US" dirty="0"/>
              <a:t>) ray. We’ll handle that by randomly choosing between reflection or refraction, and only generating one scattered ray per interaction.</a:t>
            </a:r>
          </a:p>
          <a:p>
            <a:r>
              <a:rPr lang="en-US" dirty="0"/>
              <a:t>Refraction described by Snell’s Law: 𝜂⋅sin𝜃=𝜂′⋅sin𝜃′</a:t>
            </a:r>
          </a:p>
          <a:p>
            <a:r>
              <a:rPr lang="en-US" dirty="0"/>
              <a:t>typically air = 1.0, glass = 1.3–1.7, diamond = 2.4</a:t>
            </a:r>
            <a:br>
              <a:rPr lang="en-US" dirty="0"/>
            </a:br>
            <a:endParaRPr lang="en-US" dirty="0"/>
          </a:p>
        </p:txBody>
      </p:sp>
      <p:pic>
        <p:nvPicPr>
          <p:cNvPr id="5" name="Picture 4">
            <a:extLst>
              <a:ext uri="{FF2B5EF4-FFF2-40B4-BE49-F238E27FC236}">
                <a16:creationId xmlns:a16="http://schemas.microsoft.com/office/drawing/2014/main" id="{A0C57BFE-AFA4-4844-BA7F-6127EC3A21C5}"/>
              </a:ext>
            </a:extLst>
          </p:cNvPr>
          <p:cNvPicPr>
            <a:picLocks noChangeAspect="1"/>
          </p:cNvPicPr>
          <p:nvPr/>
        </p:nvPicPr>
        <p:blipFill>
          <a:blip r:embed="rId2"/>
          <a:stretch>
            <a:fillRect/>
          </a:stretch>
        </p:blipFill>
        <p:spPr>
          <a:xfrm>
            <a:off x="8775264" y="3490130"/>
            <a:ext cx="2353339" cy="2686833"/>
          </a:xfrm>
          <a:prstGeom prst="rect">
            <a:avLst/>
          </a:prstGeom>
        </p:spPr>
      </p:pic>
      <p:pic>
        <p:nvPicPr>
          <p:cNvPr id="7" name="Picture 6">
            <a:extLst>
              <a:ext uri="{FF2B5EF4-FFF2-40B4-BE49-F238E27FC236}">
                <a16:creationId xmlns:a16="http://schemas.microsoft.com/office/drawing/2014/main" id="{8F28EBF0-96F9-AF42-B6EB-53B96B7358A0}"/>
              </a:ext>
            </a:extLst>
          </p:cNvPr>
          <p:cNvPicPr>
            <a:picLocks noChangeAspect="1"/>
          </p:cNvPicPr>
          <p:nvPr/>
        </p:nvPicPr>
        <p:blipFill>
          <a:blip r:embed="rId3"/>
          <a:stretch>
            <a:fillRect/>
          </a:stretch>
        </p:blipFill>
        <p:spPr>
          <a:xfrm>
            <a:off x="4347546" y="4886281"/>
            <a:ext cx="4252984" cy="956359"/>
          </a:xfrm>
          <a:prstGeom prst="rect">
            <a:avLst/>
          </a:prstGeom>
        </p:spPr>
      </p:pic>
      <p:pic>
        <p:nvPicPr>
          <p:cNvPr id="9" name="Picture 8">
            <a:extLst>
              <a:ext uri="{FF2B5EF4-FFF2-40B4-BE49-F238E27FC236}">
                <a16:creationId xmlns:a16="http://schemas.microsoft.com/office/drawing/2014/main" id="{A6E04ABD-36FB-6042-BCC3-EA29FDB69BD3}"/>
              </a:ext>
            </a:extLst>
          </p:cNvPr>
          <p:cNvPicPr>
            <a:picLocks noChangeAspect="1"/>
          </p:cNvPicPr>
          <p:nvPr/>
        </p:nvPicPr>
        <p:blipFill>
          <a:blip r:embed="rId4"/>
          <a:stretch>
            <a:fillRect/>
          </a:stretch>
        </p:blipFill>
        <p:spPr>
          <a:xfrm>
            <a:off x="488732" y="4991872"/>
            <a:ext cx="4318000" cy="1079500"/>
          </a:xfrm>
          <a:prstGeom prst="rect">
            <a:avLst/>
          </a:prstGeom>
        </p:spPr>
      </p:pic>
    </p:spTree>
    <p:extLst>
      <p:ext uri="{BB962C8B-B14F-4D97-AF65-F5344CB8AC3E}">
        <p14:creationId xmlns:p14="http://schemas.microsoft.com/office/powerpoint/2010/main" val="246496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0234-93AA-A041-A454-906169ABB6A3}"/>
              </a:ext>
            </a:extLst>
          </p:cNvPr>
          <p:cNvSpPr>
            <a:spLocks noGrp="1"/>
          </p:cNvSpPr>
          <p:nvPr>
            <p:ph type="title"/>
          </p:nvPr>
        </p:nvSpPr>
        <p:spPr/>
        <p:txBody>
          <a:bodyPr/>
          <a:lstStyle/>
          <a:p>
            <a:r>
              <a:rPr lang="en-US" dirty="0" err="1"/>
              <a:t>Schlick</a:t>
            </a:r>
            <a:r>
              <a:rPr lang="en-US" dirty="0"/>
              <a:t> Approximation</a:t>
            </a:r>
          </a:p>
        </p:txBody>
      </p:sp>
      <p:sp>
        <p:nvSpPr>
          <p:cNvPr id="3" name="Content Placeholder 2">
            <a:extLst>
              <a:ext uri="{FF2B5EF4-FFF2-40B4-BE49-F238E27FC236}">
                <a16:creationId xmlns:a16="http://schemas.microsoft.com/office/drawing/2014/main" id="{43DDC4FF-A9AC-224F-869B-F72EB3786BE6}"/>
              </a:ext>
            </a:extLst>
          </p:cNvPr>
          <p:cNvSpPr>
            <a:spLocks noGrp="1"/>
          </p:cNvSpPr>
          <p:nvPr>
            <p:ph idx="1"/>
          </p:nvPr>
        </p:nvSpPr>
        <p:spPr/>
        <p:txBody>
          <a:bodyPr/>
          <a:lstStyle/>
          <a:p>
            <a:r>
              <a:rPr lang="en-US" dirty="0"/>
              <a:t>real glass has reflectivity that varies with angle</a:t>
            </a:r>
          </a:p>
        </p:txBody>
      </p:sp>
      <p:pic>
        <p:nvPicPr>
          <p:cNvPr id="5" name="Picture 4">
            <a:extLst>
              <a:ext uri="{FF2B5EF4-FFF2-40B4-BE49-F238E27FC236}">
                <a16:creationId xmlns:a16="http://schemas.microsoft.com/office/drawing/2014/main" id="{F5F8DF77-6750-0949-9FB8-36DE01805C32}"/>
              </a:ext>
            </a:extLst>
          </p:cNvPr>
          <p:cNvPicPr>
            <a:picLocks noChangeAspect="1"/>
          </p:cNvPicPr>
          <p:nvPr/>
        </p:nvPicPr>
        <p:blipFill>
          <a:blip r:embed="rId2"/>
          <a:stretch>
            <a:fillRect/>
          </a:stretch>
        </p:blipFill>
        <p:spPr>
          <a:xfrm>
            <a:off x="1215025" y="2409024"/>
            <a:ext cx="8020053" cy="3902876"/>
          </a:xfrm>
          <a:prstGeom prst="rect">
            <a:avLst/>
          </a:prstGeom>
        </p:spPr>
      </p:pic>
    </p:spTree>
    <p:extLst>
      <p:ext uri="{BB962C8B-B14F-4D97-AF65-F5344CB8AC3E}">
        <p14:creationId xmlns:p14="http://schemas.microsoft.com/office/powerpoint/2010/main" val="2477388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A588-FC8B-794A-AF01-487FAB252988}"/>
              </a:ext>
            </a:extLst>
          </p:cNvPr>
          <p:cNvSpPr>
            <a:spLocks noGrp="1"/>
          </p:cNvSpPr>
          <p:nvPr>
            <p:ph type="title"/>
          </p:nvPr>
        </p:nvSpPr>
        <p:spPr/>
        <p:txBody>
          <a:bodyPr/>
          <a:lstStyle/>
          <a:p>
            <a:r>
              <a:rPr lang="en-US" dirty="0"/>
              <a:t>A hollow glass sphere</a:t>
            </a:r>
          </a:p>
        </p:txBody>
      </p:sp>
      <p:sp>
        <p:nvSpPr>
          <p:cNvPr id="3" name="Content Placeholder 2">
            <a:extLst>
              <a:ext uri="{FF2B5EF4-FFF2-40B4-BE49-F238E27FC236}">
                <a16:creationId xmlns:a16="http://schemas.microsoft.com/office/drawing/2014/main" id="{E67F07FC-885E-3548-9A6C-06E334B216CF}"/>
              </a:ext>
            </a:extLst>
          </p:cNvPr>
          <p:cNvSpPr>
            <a:spLocks noGrp="1"/>
          </p:cNvSpPr>
          <p:nvPr>
            <p:ph idx="1"/>
          </p:nvPr>
        </p:nvSpPr>
        <p:spPr/>
        <p:txBody>
          <a:bodyPr/>
          <a:lstStyle/>
          <a:p>
            <a:r>
              <a:rPr lang="en-US" dirty="0" err="1"/>
              <a:t>Negetive</a:t>
            </a:r>
            <a:r>
              <a:rPr lang="en-US" dirty="0"/>
              <a:t> radius =&gt; surface normal points inward.</a:t>
            </a:r>
          </a:p>
        </p:txBody>
      </p:sp>
      <p:pic>
        <p:nvPicPr>
          <p:cNvPr id="5" name="Picture 4">
            <a:extLst>
              <a:ext uri="{FF2B5EF4-FFF2-40B4-BE49-F238E27FC236}">
                <a16:creationId xmlns:a16="http://schemas.microsoft.com/office/drawing/2014/main" id="{95184BD6-26F5-994B-B6D8-5C70645A512F}"/>
              </a:ext>
            </a:extLst>
          </p:cNvPr>
          <p:cNvPicPr>
            <a:picLocks noChangeAspect="1"/>
          </p:cNvPicPr>
          <p:nvPr/>
        </p:nvPicPr>
        <p:blipFill>
          <a:blip r:embed="rId2"/>
          <a:stretch>
            <a:fillRect/>
          </a:stretch>
        </p:blipFill>
        <p:spPr>
          <a:xfrm>
            <a:off x="1179664" y="2312684"/>
            <a:ext cx="6429731" cy="3864279"/>
          </a:xfrm>
          <a:prstGeom prst="rect">
            <a:avLst/>
          </a:prstGeom>
        </p:spPr>
      </p:pic>
    </p:spTree>
    <p:extLst>
      <p:ext uri="{BB962C8B-B14F-4D97-AF65-F5344CB8AC3E}">
        <p14:creationId xmlns:p14="http://schemas.microsoft.com/office/powerpoint/2010/main" val="378367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0A9C-477D-A540-8C4F-1CD6007484DA}"/>
              </a:ext>
            </a:extLst>
          </p:cNvPr>
          <p:cNvSpPr>
            <a:spLocks noGrp="1"/>
          </p:cNvSpPr>
          <p:nvPr>
            <p:ph type="title"/>
          </p:nvPr>
        </p:nvSpPr>
        <p:spPr/>
        <p:txBody>
          <a:bodyPr/>
          <a:lstStyle/>
          <a:p>
            <a:r>
              <a:rPr lang="en-US" dirty="0" err="1"/>
              <a:t>Positionable</a:t>
            </a:r>
            <a:r>
              <a:rPr lang="en-US" dirty="0"/>
              <a:t> Camera</a:t>
            </a:r>
          </a:p>
        </p:txBody>
      </p:sp>
      <p:sp>
        <p:nvSpPr>
          <p:cNvPr id="3" name="Content Placeholder 2">
            <a:extLst>
              <a:ext uri="{FF2B5EF4-FFF2-40B4-BE49-F238E27FC236}">
                <a16:creationId xmlns:a16="http://schemas.microsoft.com/office/drawing/2014/main" id="{2F82641D-254A-9F4C-97EC-CEA0B46FD11D}"/>
              </a:ext>
            </a:extLst>
          </p:cNvPr>
          <p:cNvSpPr>
            <a:spLocks noGrp="1"/>
          </p:cNvSpPr>
          <p:nvPr>
            <p:ph idx="1"/>
          </p:nvPr>
        </p:nvSpPr>
        <p:spPr/>
        <p:txBody>
          <a:bodyPr/>
          <a:lstStyle/>
          <a:p>
            <a:r>
              <a:rPr lang="en-US" dirty="0"/>
              <a:t>An adjustable field of view (</a:t>
            </a:r>
            <a:r>
              <a:rPr lang="en-US" dirty="0" err="1"/>
              <a:t>fov</a:t>
            </a:r>
            <a:r>
              <a:rPr lang="en-US" dirty="0"/>
              <a:t>), angle you see through the portal</a:t>
            </a:r>
          </a:p>
          <a:p>
            <a:r>
              <a:rPr lang="en-US" dirty="0"/>
              <a:t>x-axis is invisible in graph.</a:t>
            </a:r>
          </a:p>
        </p:txBody>
      </p:sp>
      <p:pic>
        <p:nvPicPr>
          <p:cNvPr id="5" name="Picture 4">
            <a:extLst>
              <a:ext uri="{FF2B5EF4-FFF2-40B4-BE49-F238E27FC236}">
                <a16:creationId xmlns:a16="http://schemas.microsoft.com/office/drawing/2014/main" id="{2E742674-A36A-5C4B-B1D3-80885E82E6A1}"/>
              </a:ext>
            </a:extLst>
          </p:cNvPr>
          <p:cNvPicPr>
            <a:picLocks noChangeAspect="1"/>
          </p:cNvPicPr>
          <p:nvPr/>
        </p:nvPicPr>
        <p:blipFill>
          <a:blip r:embed="rId3"/>
          <a:stretch>
            <a:fillRect/>
          </a:stretch>
        </p:blipFill>
        <p:spPr>
          <a:xfrm>
            <a:off x="8948841" y="2507136"/>
            <a:ext cx="2404959" cy="2471959"/>
          </a:xfrm>
          <a:prstGeom prst="rect">
            <a:avLst/>
          </a:prstGeom>
        </p:spPr>
      </p:pic>
      <p:pic>
        <p:nvPicPr>
          <p:cNvPr id="7" name="Picture 6">
            <a:extLst>
              <a:ext uri="{FF2B5EF4-FFF2-40B4-BE49-F238E27FC236}">
                <a16:creationId xmlns:a16="http://schemas.microsoft.com/office/drawing/2014/main" id="{7BD5DFC3-39DA-4F47-A0ED-6F823DF27826}"/>
              </a:ext>
            </a:extLst>
          </p:cNvPr>
          <p:cNvPicPr>
            <a:picLocks noChangeAspect="1"/>
          </p:cNvPicPr>
          <p:nvPr/>
        </p:nvPicPr>
        <p:blipFill>
          <a:blip r:embed="rId4"/>
          <a:stretch>
            <a:fillRect/>
          </a:stretch>
        </p:blipFill>
        <p:spPr>
          <a:xfrm>
            <a:off x="1052187" y="2972496"/>
            <a:ext cx="7342615" cy="3154044"/>
          </a:xfrm>
          <a:prstGeom prst="rect">
            <a:avLst/>
          </a:prstGeom>
        </p:spPr>
      </p:pic>
    </p:spTree>
    <p:extLst>
      <p:ext uri="{BB962C8B-B14F-4D97-AF65-F5344CB8AC3E}">
        <p14:creationId xmlns:p14="http://schemas.microsoft.com/office/powerpoint/2010/main" val="200420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2741-C831-3342-93E3-1AE7A38A0943}"/>
              </a:ext>
            </a:extLst>
          </p:cNvPr>
          <p:cNvSpPr>
            <a:spLocks noGrp="1"/>
          </p:cNvSpPr>
          <p:nvPr>
            <p:ph type="title"/>
          </p:nvPr>
        </p:nvSpPr>
        <p:spPr/>
        <p:txBody>
          <a:bodyPr/>
          <a:lstStyle/>
          <a:p>
            <a:r>
              <a:rPr lang="en-US" dirty="0"/>
              <a:t>Camera</a:t>
            </a:r>
          </a:p>
        </p:txBody>
      </p:sp>
      <p:sp>
        <p:nvSpPr>
          <p:cNvPr id="3" name="Content Placeholder 2">
            <a:extLst>
              <a:ext uri="{FF2B5EF4-FFF2-40B4-BE49-F238E27FC236}">
                <a16:creationId xmlns:a16="http://schemas.microsoft.com/office/drawing/2014/main" id="{B00CABED-C157-0743-B693-C866C1CB09E9}"/>
              </a:ext>
            </a:extLst>
          </p:cNvPr>
          <p:cNvSpPr>
            <a:spLocks noGrp="1"/>
          </p:cNvSpPr>
          <p:nvPr>
            <p:ph idx="1"/>
          </p:nvPr>
        </p:nvSpPr>
        <p:spPr/>
        <p:txBody>
          <a:bodyPr/>
          <a:lstStyle/>
          <a:p>
            <a:r>
              <a:rPr lang="en-US" dirty="0"/>
              <a:t>Position we place the camera as “</a:t>
            </a:r>
            <a:r>
              <a:rPr lang="en-US" dirty="0" err="1">
                <a:solidFill>
                  <a:srgbClr val="FF0000"/>
                </a:solidFill>
              </a:rPr>
              <a:t>lookfrom</a:t>
            </a:r>
            <a:r>
              <a:rPr lang="en-US" dirty="0"/>
              <a:t>”</a:t>
            </a:r>
          </a:p>
          <a:p>
            <a:r>
              <a:rPr lang="en-US" dirty="0"/>
              <a:t>Point look at as “</a:t>
            </a:r>
            <a:r>
              <a:rPr lang="en-US" dirty="0" err="1">
                <a:solidFill>
                  <a:srgbClr val="FF0000"/>
                </a:solidFill>
              </a:rPr>
              <a:t>lookat</a:t>
            </a:r>
            <a:r>
              <a:rPr lang="en-US" dirty="0"/>
              <a:t>”. // or direction to look other than point.</a:t>
            </a:r>
          </a:p>
          <a:p>
            <a:r>
              <a:rPr lang="en-US" dirty="0"/>
              <a:t>Roll (sideways tilt) of the camera. The rotation around the direction.</a:t>
            </a:r>
          </a:p>
          <a:p>
            <a:pPr lvl="1"/>
            <a:r>
              <a:rPr lang="en-US" dirty="0"/>
              <a:t>=&gt; an “up” vector for the camera. Lie in the plane orthogonal to direction</a:t>
            </a:r>
          </a:p>
          <a:p>
            <a:pPr lvl="1"/>
            <a:r>
              <a:rPr lang="en-US" dirty="0"/>
              <a:t>=&gt; and if use any up vector “</a:t>
            </a:r>
            <a:r>
              <a:rPr lang="en-US" dirty="0" err="1">
                <a:solidFill>
                  <a:srgbClr val="FF0000"/>
                </a:solidFill>
              </a:rPr>
              <a:t>vup</a:t>
            </a:r>
            <a:r>
              <a:rPr lang="en-US" dirty="0"/>
              <a:t>” and project it on the plane.</a:t>
            </a:r>
          </a:p>
        </p:txBody>
      </p:sp>
      <p:pic>
        <p:nvPicPr>
          <p:cNvPr id="5" name="Picture 4">
            <a:extLst>
              <a:ext uri="{FF2B5EF4-FFF2-40B4-BE49-F238E27FC236}">
                <a16:creationId xmlns:a16="http://schemas.microsoft.com/office/drawing/2014/main" id="{07D66A00-FE6F-A844-9B68-A06BCFF0BEF4}"/>
              </a:ext>
            </a:extLst>
          </p:cNvPr>
          <p:cNvPicPr>
            <a:picLocks noChangeAspect="1"/>
          </p:cNvPicPr>
          <p:nvPr/>
        </p:nvPicPr>
        <p:blipFill>
          <a:blip r:embed="rId2"/>
          <a:stretch>
            <a:fillRect/>
          </a:stretch>
        </p:blipFill>
        <p:spPr>
          <a:xfrm>
            <a:off x="1377863" y="4100003"/>
            <a:ext cx="6051144" cy="2076960"/>
          </a:xfrm>
          <a:prstGeom prst="rect">
            <a:avLst/>
          </a:prstGeom>
        </p:spPr>
      </p:pic>
      <p:sp>
        <p:nvSpPr>
          <p:cNvPr id="6" name="TextBox 5">
            <a:extLst>
              <a:ext uri="{FF2B5EF4-FFF2-40B4-BE49-F238E27FC236}">
                <a16:creationId xmlns:a16="http://schemas.microsoft.com/office/drawing/2014/main" id="{72ED871B-891F-2748-B8DC-0F204B6AC967}"/>
              </a:ext>
            </a:extLst>
          </p:cNvPr>
          <p:cNvSpPr txBox="1"/>
          <p:nvPr/>
        </p:nvSpPr>
        <p:spPr>
          <a:xfrm>
            <a:off x="8542751" y="5461348"/>
            <a:ext cx="3153427" cy="369332"/>
          </a:xfrm>
          <a:prstGeom prst="rect">
            <a:avLst/>
          </a:prstGeom>
          <a:noFill/>
        </p:spPr>
        <p:txBody>
          <a:bodyPr wrap="none" rtlCol="0">
            <a:spAutoFit/>
          </a:bodyPr>
          <a:lstStyle/>
          <a:p>
            <a:r>
              <a:rPr lang="en-US" dirty="0" err="1"/>
              <a:t>vup</a:t>
            </a:r>
            <a:r>
              <a:rPr lang="en-US" dirty="0"/>
              <a:t>, v and w in the same plane.</a:t>
            </a:r>
          </a:p>
        </p:txBody>
      </p:sp>
    </p:spTree>
    <p:extLst>
      <p:ext uri="{BB962C8B-B14F-4D97-AF65-F5344CB8AC3E}">
        <p14:creationId xmlns:p14="http://schemas.microsoft.com/office/powerpoint/2010/main" val="374433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8D09-42B1-8E4B-8062-9938694B3C12}"/>
              </a:ext>
            </a:extLst>
          </p:cNvPr>
          <p:cNvSpPr>
            <a:spLocks noGrp="1"/>
          </p:cNvSpPr>
          <p:nvPr>
            <p:ph type="title"/>
          </p:nvPr>
        </p:nvSpPr>
        <p:spPr/>
        <p:txBody>
          <a:bodyPr/>
          <a:lstStyle/>
          <a:p>
            <a:r>
              <a:rPr lang="en-US" dirty="0"/>
              <a:t>Camera</a:t>
            </a:r>
          </a:p>
        </p:txBody>
      </p:sp>
      <p:pic>
        <p:nvPicPr>
          <p:cNvPr id="5" name="Content Placeholder 4">
            <a:extLst>
              <a:ext uri="{FF2B5EF4-FFF2-40B4-BE49-F238E27FC236}">
                <a16:creationId xmlns:a16="http://schemas.microsoft.com/office/drawing/2014/main" id="{B85DC0D2-7268-7044-B703-DC0573BEE9FD}"/>
              </a:ext>
            </a:extLst>
          </p:cNvPr>
          <p:cNvPicPr>
            <a:picLocks noGrp="1" noChangeAspect="1"/>
          </p:cNvPicPr>
          <p:nvPr>
            <p:ph idx="1"/>
          </p:nvPr>
        </p:nvPicPr>
        <p:blipFill>
          <a:blip r:embed="rId2"/>
          <a:stretch>
            <a:fillRect/>
          </a:stretch>
        </p:blipFill>
        <p:spPr>
          <a:xfrm>
            <a:off x="838200" y="2095179"/>
            <a:ext cx="10515600" cy="3762125"/>
          </a:xfrm>
        </p:spPr>
      </p:pic>
    </p:spTree>
    <p:extLst>
      <p:ext uri="{BB962C8B-B14F-4D97-AF65-F5344CB8AC3E}">
        <p14:creationId xmlns:p14="http://schemas.microsoft.com/office/powerpoint/2010/main" val="210003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BEF4-92EE-7245-9EFC-15FA4BED0100}"/>
              </a:ext>
            </a:extLst>
          </p:cNvPr>
          <p:cNvSpPr>
            <a:spLocks noGrp="1"/>
          </p:cNvSpPr>
          <p:nvPr>
            <p:ph type="title"/>
          </p:nvPr>
        </p:nvSpPr>
        <p:spPr/>
        <p:txBody>
          <a:bodyPr/>
          <a:lstStyle/>
          <a:p>
            <a:r>
              <a:rPr lang="en-US" dirty="0"/>
              <a:t>Defocus Blur</a:t>
            </a:r>
          </a:p>
        </p:txBody>
      </p:sp>
      <p:sp>
        <p:nvSpPr>
          <p:cNvPr id="3" name="Content Placeholder 2">
            <a:extLst>
              <a:ext uri="{FF2B5EF4-FFF2-40B4-BE49-F238E27FC236}">
                <a16:creationId xmlns:a16="http://schemas.microsoft.com/office/drawing/2014/main" id="{5358E382-FFEC-C24B-9EB3-B00BEE57974C}"/>
              </a:ext>
            </a:extLst>
          </p:cNvPr>
          <p:cNvSpPr>
            <a:spLocks noGrp="1"/>
          </p:cNvSpPr>
          <p:nvPr>
            <p:ph idx="1"/>
          </p:nvPr>
        </p:nvSpPr>
        <p:spPr/>
        <p:txBody>
          <a:bodyPr/>
          <a:lstStyle/>
          <a:p>
            <a:r>
              <a:rPr lang="en-US" dirty="0"/>
              <a:t>Focus distance: the distance between the projection point and the plane where everything is in perfect focus =&gt; </a:t>
            </a:r>
            <a:r>
              <a:rPr lang="en-US" dirty="0" err="1"/>
              <a:t>物距</a:t>
            </a:r>
            <a:endParaRPr lang="en-US" dirty="0"/>
          </a:p>
          <a:p>
            <a:r>
              <a:rPr lang="en-US" dirty="0"/>
              <a:t>Focal length: the distance between the projection point and the image plane =&gt; </a:t>
            </a:r>
            <a:r>
              <a:rPr lang="zh-CN" altLang="en-US" dirty="0"/>
              <a:t>像距</a:t>
            </a:r>
            <a:r>
              <a:rPr lang="en-US" altLang="zh-CN" dirty="0"/>
              <a:t>, not that important.</a:t>
            </a:r>
            <a:endParaRPr lang="en-US" dirty="0"/>
          </a:p>
          <a:p>
            <a:r>
              <a:rPr lang="en-US" dirty="0"/>
              <a:t>In order to accomplish defocus blur, generate random scene rays originating from inside a disk centered at the </a:t>
            </a:r>
            <a:r>
              <a:rPr lang="en-US" dirty="0" err="1"/>
              <a:t>lookfrom</a:t>
            </a:r>
            <a:r>
              <a:rPr lang="en-US" dirty="0"/>
              <a:t> point.</a:t>
            </a:r>
            <a:r>
              <a:rPr lang="zh-CN" altLang="en-US" dirty="0"/>
              <a:t> </a:t>
            </a:r>
            <a:r>
              <a:rPr lang="en-US" altLang="zh-CN" dirty="0"/>
              <a:t>The related parameter is “aperture”.</a:t>
            </a:r>
            <a:endParaRPr lang="en-US" dirty="0"/>
          </a:p>
        </p:txBody>
      </p:sp>
    </p:spTree>
    <p:extLst>
      <p:ext uri="{BB962C8B-B14F-4D97-AF65-F5344CB8AC3E}">
        <p14:creationId xmlns:p14="http://schemas.microsoft.com/office/powerpoint/2010/main" val="2390816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89B2-1ED9-1649-8D0C-565ABE226FEF}"/>
              </a:ext>
            </a:extLst>
          </p:cNvPr>
          <p:cNvSpPr>
            <a:spLocks noGrp="1"/>
          </p:cNvSpPr>
          <p:nvPr>
            <p:ph type="ctrTitle"/>
          </p:nvPr>
        </p:nvSpPr>
        <p:spPr/>
        <p:txBody>
          <a:bodyPr>
            <a:normAutofit/>
          </a:bodyPr>
          <a:lstStyle/>
          <a:p>
            <a:r>
              <a:rPr lang="en-US" dirty="0"/>
              <a:t>Ray Tracing: The Next Week</a:t>
            </a:r>
          </a:p>
        </p:txBody>
      </p:sp>
      <p:sp>
        <p:nvSpPr>
          <p:cNvPr id="3" name="Subtitle 2">
            <a:extLst>
              <a:ext uri="{FF2B5EF4-FFF2-40B4-BE49-F238E27FC236}">
                <a16:creationId xmlns:a16="http://schemas.microsoft.com/office/drawing/2014/main" id="{2D27A04A-3348-0649-8D86-7C5C8A66D955}"/>
              </a:ext>
            </a:extLst>
          </p:cNvPr>
          <p:cNvSpPr>
            <a:spLocks noGrp="1"/>
          </p:cNvSpPr>
          <p:nvPr>
            <p:ph type="subTitle" idx="1"/>
          </p:nvPr>
        </p:nvSpPr>
        <p:spPr/>
        <p:txBody>
          <a:bodyPr/>
          <a:lstStyle/>
          <a:p>
            <a:r>
              <a:rPr lang="en-US" dirty="0"/>
              <a:t>https://</a:t>
            </a:r>
            <a:r>
              <a:rPr lang="en-US" dirty="0" err="1"/>
              <a:t>raytracing.github.io</a:t>
            </a:r>
            <a:r>
              <a:rPr lang="en-US" dirty="0"/>
              <a:t>/books/</a:t>
            </a:r>
            <a:r>
              <a:rPr lang="en-US" dirty="0" err="1"/>
              <a:t>RayTracingTheNextWeek.html</a:t>
            </a:r>
            <a:endParaRPr lang="en-US" dirty="0"/>
          </a:p>
        </p:txBody>
      </p:sp>
    </p:spTree>
    <p:extLst>
      <p:ext uri="{BB962C8B-B14F-4D97-AF65-F5344CB8AC3E}">
        <p14:creationId xmlns:p14="http://schemas.microsoft.com/office/powerpoint/2010/main" val="3651133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3B17-C087-7442-89A1-133314AB41DA}"/>
              </a:ext>
            </a:extLst>
          </p:cNvPr>
          <p:cNvSpPr>
            <a:spLocks noGrp="1"/>
          </p:cNvSpPr>
          <p:nvPr>
            <p:ph type="title"/>
          </p:nvPr>
        </p:nvSpPr>
        <p:spPr/>
        <p:txBody>
          <a:bodyPr/>
          <a:lstStyle/>
          <a:p>
            <a:r>
              <a:rPr lang="en-US" dirty="0"/>
              <a:t>Motion Blur</a:t>
            </a:r>
          </a:p>
        </p:txBody>
      </p:sp>
      <p:sp>
        <p:nvSpPr>
          <p:cNvPr id="3" name="Content Placeholder 2">
            <a:extLst>
              <a:ext uri="{FF2B5EF4-FFF2-40B4-BE49-F238E27FC236}">
                <a16:creationId xmlns:a16="http://schemas.microsoft.com/office/drawing/2014/main" id="{13EFCB99-A6C5-F647-B0F3-42D71BA2BCFC}"/>
              </a:ext>
            </a:extLst>
          </p:cNvPr>
          <p:cNvSpPr>
            <a:spLocks noGrp="1"/>
          </p:cNvSpPr>
          <p:nvPr>
            <p:ph idx="1"/>
          </p:nvPr>
        </p:nvSpPr>
        <p:spPr/>
        <p:txBody>
          <a:bodyPr/>
          <a:lstStyle/>
          <a:p>
            <a:r>
              <a:rPr lang="en-US" dirty="0"/>
              <a:t>In a real camera, the shutter opens and stays open for a time interval, and the camera and objects may move during that time. Its really an average of what the camera sees over that interval that we want.</a:t>
            </a:r>
          </a:p>
          <a:p>
            <a:r>
              <a:rPr lang="en-US" dirty="0"/>
              <a:t>The basic idea is to generate rays at random times while the shutter is open and intersect the model at that one time. The way it is usually done is to have the camera move and the objects move, but have each ray exist at exactly one time.</a:t>
            </a:r>
          </a:p>
          <a:p>
            <a:r>
              <a:rPr lang="en-US" dirty="0"/>
              <a:t>Need to add time for ray.</a:t>
            </a:r>
          </a:p>
        </p:txBody>
      </p:sp>
      <p:pic>
        <p:nvPicPr>
          <p:cNvPr id="5" name="Picture 4">
            <a:extLst>
              <a:ext uri="{FF2B5EF4-FFF2-40B4-BE49-F238E27FC236}">
                <a16:creationId xmlns:a16="http://schemas.microsoft.com/office/drawing/2014/main" id="{63EB7C0D-AD4A-EB49-B2C3-FFE014B1449E}"/>
              </a:ext>
            </a:extLst>
          </p:cNvPr>
          <p:cNvPicPr>
            <a:picLocks noChangeAspect="1"/>
          </p:cNvPicPr>
          <p:nvPr/>
        </p:nvPicPr>
        <p:blipFill>
          <a:blip r:embed="rId2"/>
          <a:stretch>
            <a:fillRect/>
          </a:stretch>
        </p:blipFill>
        <p:spPr>
          <a:xfrm>
            <a:off x="5038160" y="4707015"/>
            <a:ext cx="2928394" cy="1604885"/>
          </a:xfrm>
          <a:prstGeom prst="rect">
            <a:avLst/>
          </a:prstGeom>
        </p:spPr>
      </p:pic>
    </p:spTree>
    <p:extLst>
      <p:ext uri="{BB962C8B-B14F-4D97-AF65-F5344CB8AC3E}">
        <p14:creationId xmlns:p14="http://schemas.microsoft.com/office/powerpoint/2010/main" val="2890980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571C-1555-A040-9449-DC52C79A8A87}"/>
              </a:ext>
            </a:extLst>
          </p:cNvPr>
          <p:cNvSpPr>
            <a:spLocks noGrp="1"/>
          </p:cNvSpPr>
          <p:nvPr>
            <p:ph type="title"/>
          </p:nvPr>
        </p:nvSpPr>
        <p:spPr/>
        <p:txBody>
          <a:bodyPr/>
          <a:lstStyle/>
          <a:p>
            <a:r>
              <a:rPr lang="en-US" dirty="0"/>
              <a:t>Tracking the time of ray intersection</a:t>
            </a:r>
          </a:p>
        </p:txBody>
      </p:sp>
      <p:sp>
        <p:nvSpPr>
          <p:cNvPr id="3" name="Content Placeholder 2">
            <a:extLst>
              <a:ext uri="{FF2B5EF4-FFF2-40B4-BE49-F238E27FC236}">
                <a16:creationId xmlns:a16="http://schemas.microsoft.com/office/drawing/2014/main" id="{78D192B1-F76A-2541-A51E-2B987B184C28}"/>
              </a:ext>
            </a:extLst>
          </p:cNvPr>
          <p:cNvSpPr>
            <a:spLocks noGrp="1"/>
          </p:cNvSpPr>
          <p:nvPr>
            <p:ph idx="1"/>
          </p:nvPr>
        </p:nvSpPr>
        <p:spPr/>
        <p:txBody>
          <a:bodyPr/>
          <a:lstStyle/>
          <a:p>
            <a:r>
              <a:rPr lang="en-US" dirty="0"/>
              <a:t>update the material::scatter() methods to account for the time of intersection:</a:t>
            </a:r>
          </a:p>
          <a:p>
            <a:r>
              <a:rPr lang="en-US" dirty="0"/>
              <a:t>scattered = ray(</a:t>
            </a:r>
            <a:r>
              <a:rPr lang="en-US" dirty="0" err="1"/>
              <a:t>rec.p</a:t>
            </a:r>
            <a:r>
              <a:rPr lang="en-US" dirty="0"/>
              <a:t>, direction, </a:t>
            </a:r>
            <a:r>
              <a:rPr lang="en-US" dirty="0" err="1"/>
              <a:t>r_in.time</a:t>
            </a:r>
            <a:r>
              <a:rPr lang="en-US" dirty="0"/>
              <a:t>());</a:t>
            </a:r>
          </a:p>
        </p:txBody>
      </p:sp>
      <p:pic>
        <p:nvPicPr>
          <p:cNvPr id="5" name="Picture 4">
            <a:extLst>
              <a:ext uri="{FF2B5EF4-FFF2-40B4-BE49-F238E27FC236}">
                <a16:creationId xmlns:a16="http://schemas.microsoft.com/office/drawing/2014/main" id="{7507AF95-22E4-7A43-BAF6-59276FB58886}"/>
              </a:ext>
            </a:extLst>
          </p:cNvPr>
          <p:cNvPicPr>
            <a:picLocks noChangeAspect="1"/>
          </p:cNvPicPr>
          <p:nvPr/>
        </p:nvPicPr>
        <p:blipFill>
          <a:blip r:embed="rId2"/>
          <a:stretch>
            <a:fillRect/>
          </a:stretch>
        </p:blipFill>
        <p:spPr>
          <a:xfrm>
            <a:off x="1542576" y="3063875"/>
            <a:ext cx="5705820" cy="3429000"/>
          </a:xfrm>
          <a:prstGeom prst="rect">
            <a:avLst/>
          </a:prstGeom>
        </p:spPr>
      </p:pic>
    </p:spTree>
    <p:extLst>
      <p:ext uri="{BB962C8B-B14F-4D97-AF65-F5344CB8AC3E}">
        <p14:creationId xmlns:p14="http://schemas.microsoft.com/office/powerpoint/2010/main" val="391768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D1D53-015A-C042-B6E0-969DF4B7D64F}"/>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623851FE-F2DE-B442-AC61-C7B9DB021014}"/>
              </a:ext>
            </a:extLst>
          </p:cNvPr>
          <p:cNvPicPr>
            <a:picLocks noGrp="1" noChangeAspect="1"/>
          </p:cNvPicPr>
          <p:nvPr>
            <p:ph idx="1"/>
          </p:nvPr>
        </p:nvPicPr>
        <p:blipFill>
          <a:blip r:embed="rId2"/>
          <a:stretch>
            <a:fillRect/>
          </a:stretch>
        </p:blipFill>
        <p:spPr>
          <a:xfrm>
            <a:off x="838199" y="383951"/>
            <a:ext cx="8388317" cy="4731388"/>
          </a:xfrm>
        </p:spPr>
      </p:pic>
      <p:sp>
        <p:nvSpPr>
          <p:cNvPr id="8" name="Content Placeholder 2">
            <a:extLst>
              <a:ext uri="{FF2B5EF4-FFF2-40B4-BE49-F238E27FC236}">
                <a16:creationId xmlns:a16="http://schemas.microsoft.com/office/drawing/2014/main" id="{5852CF28-D1DD-7B40-B8A1-AF65B1B2482F}"/>
              </a:ext>
            </a:extLst>
          </p:cNvPr>
          <p:cNvSpPr txBox="1">
            <a:spLocks/>
          </p:cNvSpPr>
          <p:nvPr/>
        </p:nvSpPr>
        <p:spPr>
          <a:xfrm>
            <a:off x="838200" y="1825625"/>
            <a:ext cx="10515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Progress Indicator</a:t>
            </a:r>
          </a:p>
          <a:p>
            <a:endParaRPr lang="en-US" dirty="0"/>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593D9005-FD33-1049-8DFF-3A7655F39A8B}"/>
              </a:ext>
            </a:extLst>
          </p:cNvPr>
          <p:cNvPicPr>
            <a:picLocks noChangeAspect="1"/>
          </p:cNvPicPr>
          <p:nvPr/>
        </p:nvPicPr>
        <p:blipFill>
          <a:blip r:embed="rId3"/>
          <a:stretch>
            <a:fillRect/>
          </a:stretch>
        </p:blipFill>
        <p:spPr>
          <a:xfrm>
            <a:off x="838199" y="5782173"/>
            <a:ext cx="4651868" cy="710702"/>
          </a:xfrm>
          <a:prstGeom prst="rect">
            <a:avLst/>
          </a:prstGeom>
        </p:spPr>
      </p:pic>
      <p:pic>
        <p:nvPicPr>
          <p:cNvPr id="5" name="Picture 4">
            <a:extLst>
              <a:ext uri="{FF2B5EF4-FFF2-40B4-BE49-F238E27FC236}">
                <a16:creationId xmlns:a16="http://schemas.microsoft.com/office/drawing/2014/main" id="{B88F573B-8792-A847-94C2-8D09746C01D8}"/>
              </a:ext>
            </a:extLst>
          </p:cNvPr>
          <p:cNvPicPr>
            <a:picLocks noChangeAspect="1"/>
          </p:cNvPicPr>
          <p:nvPr/>
        </p:nvPicPr>
        <p:blipFill>
          <a:blip r:embed="rId4"/>
          <a:stretch>
            <a:fillRect/>
          </a:stretch>
        </p:blipFill>
        <p:spPr>
          <a:xfrm>
            <a:off x="5620854" y="5547944"/>
            <a:ext cx="4711701" cy="1070841"/>
          </a:xfrm>
          <a:prstGeom prst="rect">
            <a:avLst/>
          </a:prstGeom>
        </p:spPr>
      </p:pic>
      <p:pic>
        <p:nvPicPr>
          <p:cNvPr id="4" name="Picture 3">
            <a:extLst>
              <a:ext uri="{FF2B5EF4-FFF2-40B4-BE49-F238E27FC236}">
                <a16:creationId xmlns:a16="http://schemas.microsoft.com/office/drawing/2014/main" id="{A221D910-F80B-B84A-935A-5EC4AB7F04AF}"/>
              </a:ext>
            </a:extLst>
          </p:cNvPr>
          <p:cNvPicPr>
            <a:picLocks noChangeAspect="1"/>
          </p:cNvPicPr>
          <p:nvPr/>
        </p:nvPicPr>
        <p:blipFill>
          <a:blip r:embed="rId5"/>
          <a:stretch>
            <a:fillRect/>
          </a:stretch>
        </p:blipFill>
        <p:spPr>
          <a:xfrm>
            <a:off x="8243957" y="2672330"/>
            <a:ext cx="3109843" cy="3109843"/>
          </a:xfrm>
          <a:prstGeom prst="rect">
            <a:avLst/>
          </a:prstGeom>
        </p:spPr>
      </p:pic>
    </p:spTree>
    <p:extLst>
      <p:ext uri="{BB962C8B-B14F-4D97-AF65-F5344CB8AC3E}">
        <p14:creationId xmlns:p14="http://schemas.microsoft.com/office/powerpoint/2010/main" val="117461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629B-38B9-884D-9321-E7E7E4585728}"/>
              </a:ext>
            </a:extLst>
          </p:cNvPr>
          <p:cNvSpPr>
            <a:spLocks noGrp="1"/>
          </p:cNvSpPr>
          <p:nvPr>
            <p:ph type="title"/>
          </p:nvPr>
        </p:nvSpPr>
        <p:spPr/>
        <p:txBody>
          <a:bodyPr/>
          <a:lstStyle/>
          <a:p>
            <a:r>
              <a:rPr lang="en-US" dirty="0"/>
              <a:t>Bounding</a:t>
            </a:r>
            <a:r>
              <a:rPr lang="zh-CN" altLang="en-US" dirty="0"/>
              <a:t> </a:t>
            </a:r>
            <a:r>
              <a:rPr lang="en-US" altLang="zh-CN" dirty="0"/>
              <a:t>Volume Hierarchies</a:t>
            </a:r>
            <a:endParaRPr lang="en-US" dirty="0"/>
          </a:p>
        </p:txBody>
      </p:sp>
      <p:sp>
        <p:nvSpPr>
          <p:cNvPr id="3" name="Content Placeholder 2">
            <a:extLst>
              <a:ext uri="{FF2B5EF4-FFF2-40B4-BE49-F238E27FC236}">
                <a16:creationId xmlns:a16="http://schemas.microsoft.com/office/drawing/2014/main" id="{AF8DA3CF-2C2D-FE4B-ACF6-B2F05FE6C8CD}"/>
              </a:ext>
            </a:extLst>
          </p:cNvPr>
          <p:cNvSpPr>
            <a:spLocks noGrp="1"/>
          </p:cNvSpPr>
          <p:nvPr>
            <p:ph idx="1"/>
          </p:nvPr>
        </p:nvSpPr>
        <p:spPr/>
        <p:txBody>
          <a:bodyPr/>
          <a:lstStyle/>
          <a:p>
            <a:r>
              <a:rPr lang="en-US" dirty="0"/>
              <a:t>ray-object intersection is the main time-bottleneck in a ray tracer</a:t>
            </a:r>
          </a:p>
          <a:p>
            <a:r>
              <a:rPr lang="en-US" dirty="0"/>
              <a:t>Key idea: find a volume that fully encloses (bounds) all the objects</a:t>
            </a:r>
          </a:p>
        </p:txBody>
      </p:sp>
      <p:pic>
        <p:nvPicPr>
          <p:cNvPr id="5" name="Picture 4">
            <a:extLst>
              <a:ext uri="{FF2B5EF4-FFF2-40B4-BE49-F238E27FC236}">
                <a16:creationId xmlns:a16="http://schemas.microsoft.com/office/drawing/2014/main" id="{7DFAAFE2-08BB-8343-B8FB-58451609BEB5}"/>
              </a:ext>
            </a:extLst>
          </p:cNvPr>
          <p:cNvPicPr>
            <a:picLocks noChangeAspect="1"/>
          </p:cNvPicPr>
          <p:nvPr/>
        </p:nvPicPr>
        <p:blipFill>
          <a:blip r:embed="rId2"/>
          <a:stretch>
            <a:fillRect/>
          </a:stretch>
        </p:blipFill>
        <p:spPr>
          <a:xfrm>
            <a:off x="1290181" y="2805830"/>
            <a:ext cx="6368247" cy="3149772"/>
          </a:xfrm>
          <a:prstGeom prst="rect">
            <a:avLst/>
          </a:prstGeom>
        </p:spPr>
      </p:pic>
      <p:pic>
        <p:nvPicPr>
          <p:cNvPr id="7" name="Picture 6">
            <a:extLst>
              <a:ext uri="{FF2B5EF4-FFF2-40B4-BE49-F238E27FC236}">
                <a16:creationId xmlns:a16="http://schemas.microsoft.com/office/drawing/2014/main" id="{9B9DE8B9-0B57-8148-A2A7-C0BBB5A649F9}"/>
              </a:ext>
            </a:extLst>
          </p:cNvPr>
          <p:cNvPicPr>
            <a:picLocks noChangeAspect="1"/>
          </p:cNvPicPr>
          <p:nvPr/>
        </p:nvPicPr>
        <p:blipFill>
          <a:blip r:embed="rId3"/>
          <a:stretch>
            <a:fillRect/>
          </a:stretch>
        </p:blipFill>
        <p:spPr>
          <a:xfrm>
            <a:off x="7653913" y="4446739"/>
            <a:ext cx="4151868" cy="1416235"/>
          </a:xfrm>
          <a:prstGeom prst="rect">
            <a:avLst/>
          </a:prstGeom>
        </p:spPr>
      </p:pic>
    </p:spTree>
    <p:extLst>
      <p:ext uri="{BB962C8B-B14F-4D97-AF65-F5344CB8AC3E}">
        <p14:creationId xmlns:p14="http://schemas.microsoft.com/office/powerpoint/2010/main" val="2489396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A7A4-0821-7C4F-9148-68960DE6BD38}"/>
              </a:ext>
            </a:extLst>
          </p:cNvPr>
          <p:cNvSpPr>
            <a:spLocks noGrp="1"/>
          </p:cNvSpPr>
          <p:nvPr>
            <p:ph type="title"/>
          </p:nvPr>
        </p:nvSpPr>
        <p:spPr/>
        <p:txBody>
          <a:bodyPr/>
          <a:lstStyle/>
          <a:p>
            <a:r>
              <a:rPr lang="en-US" dirty="0"/>
              <a:t>Ray-AABB</a:t>
            </a:r>
          </a:p>
        </p:txBody>
      </p:sp>
      <p:pic>
        <p:nvPicPr>
          <p:cNvPr id="5" name="Content Placeholder 4">
            <a:extLst>
              <a:ext uri="{FF2B5EF4-FFF2-40B4-BE49-F238E27FC236}">
                <a16:creationId xmlns:a16="http://schemas.microsoft.com/office/drawing/2014/main" id="{E866C6C1-FD3E-FC4F-BB1F-89A0415EF90E}"/>
              </a:ext>
            </a:extLst>
          </p:cNvPr>
          <p:cNvPicPr>
            <a:picLocks noGrp="1" noChangeAspect="1"/>
          </p:cNvPicPr>
          <p:nvPr>
            <p:ph idx="1"/>
          </p:nvPr>
        </p:nvPicPr>
        <p:blipFill>
          <a:blip r:embed="rId2"/>
          <a:stretch>
            <a:fillRect/>
          </a:stretch>
        </p:blipFill>
        <p:spPr>
          <a:xfrm>
            <a:off x="8928356" y="1449844"/>
            <a:ext cx="2425444" cy="2520907"/>
          </a:xfrm>
        </p:spPr>
      </p:pic>
    </p:spTree>
    <p:extLst>
      <p:ext uri="{BB962C8B-B14F-4D97-AF65-F5344CB8AC3E}">
        <p14:creationId xmlns:p14="http://schemas.microsoft.com/office/powerpoint/2010/main" val="4008171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CC5E-EDBB-FC4E-9A8D-CB3489EF130D}"/>
              </a:ext>
            </a:extLst>
          </p:cNvPr>
          <p:cNvSpPr>
            <a:spLocks noGrp="1"/>
          </p:cNvSpPr>
          <p:nvPr>
            <p:ph type="title"/>
          </p:nvPr>
        </p:nvSpPr>
        <p:spPr/>
        <p:txBody>
          <a:bodyPr/>
          <a:lstStyle/>
          <a:p>
            <a:r>
              <a:rPr lang="en-US" dirty="0"/>
              <a:t>Rays, a simple camera, and bg.</a:t>
            </a:r>
          </a:p>
        </p:txBody>
      </p:sp>
      <p:pic>
        <p:nvPicPr>
          <p:cNvPr id="5" name="Content Placeholder 4">
            <a:extLst>
              <a:ext uri="{FF2B5EF4-FFF2-40B4-BE49-F238E27FC236}">
                <a16:creationId xmlns:a16="http://schemas.microsoft.com/office/drawing/2014/main" id="{0315A4CD-E044-1945-BBA1-FA1377ED5A33}"/>
              </a:ext>
            </a:extLst>
          </p:cNvPr>
          <p:cNvPicPr>
            <a:picLocks noGrp="1" noChangeAspect="1"/>
          </p:cNvPicPr>
          <p:nvPr>
            <p:ph idx="1"/>
          </p:nvPr>
        </p:nvPicPr>
        <p:blipFill>
          <a:blip r:embed="rId2"/>
          <a:stretch>
            <a:fillRect/>
          </a:stretch>
        </p:blipFill>
        <p:spPr>
          <a:xfrm>
            <a:off x="838200" y="1454149"/>
            <a:ext cx="8348663" cy="5006637"/>
          </a:xfrm>
        </p:spPr>
      </p:pic>
    </p:spTree>
    <p:extLst>
      <p:ext uri="{BB962C8B-B14F-4D97-AF65-F5344CB8AC3E}">
        <p14:creationId xmlns:p14="http://schemas.microsoft.com/office/powerpoint/2010/main" val="88660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1BF6-EADE-BB43-AD2F-5366412899DB}"/>
              </a:ext>
            </a:extLst>
          </p:cNvPr>
          <p:cNvSpPr>
            <a:spLocks noGrp="1"/>
          </p:cNvSpPr>
          <p:nvPr>
            <p:ph type="title"/>
          </p:nvPr>
        </p:nvSpPr>
        <p:spPr/>
        <p:txBody>
          <a:bodyPr/>
          <a:lstStyle/>
          <a:p>
            <a:r>
              <a:rPr lang="en-US" dirty="0"/>
              <a:t>Sending Rays Into the Scene</a:t>
            </a:r>
          </a:p>
        </p:txBody>
      </p:sp>
      <p:sp>
        <p:nvSpPr>
          <p:cNvPr id="3" name="Content Placeholder 2">
            <a:extLst>
              <a:ext uri="{FF2B5EF4-FFF2-40B4-BE49-F238E27FC236}">
                <a16:creationId xmlns:a16="http://schemas.microsoft.com/office/drawing/2014/main" id="{D605D394-E85E-1245-B1E3-7DB56720225A}"/>
              </a:ext>
            </a:extLst>
          </p:cNvPr>
          <p:cNvSpPr>
            <a:spLocks noGrp="1"/>
          </p:cNvSpPr>
          <p:nvPr>
            <p:ph idx="1"/>
          </p:nvPr>
        </p:nvSpPr>
        <p:spPr/>
        <p:txBody>
          <a:bodyPr/>
          <a:lstStyle/>
          <a:p>
            <a:r>
              <a:rPr lang="en-US" dirty="0"/>
              <a:t>(1) calculate the ray from the eye to the pixel, </a:t>
            </a:r>
          </a:p>
          <a:p>
            <a:r>
              <a:rPr lang="en-US" dirty="0"/>
              <a:t>(2) determine which objects the ray intersects, and </a:t>
            </a:r>
          </a:p>
          <a:p>
            <a:r>
              <a:rPr lang="en-US" dirty="0"/>
              <a:t>(3) compute a color for that intersection point. </a:t>
            </a:r>
          </a:p>
        </p:txBody>
      </p:sp>
      <p:pic>
        <p:nvPicPr>
          <p:cNvPr id="5" name="Picture 4">
            <a:extLst>
              <a:ext uri="{FF2B5EF4-FFF2-40B4-BE49-F238E27FC236}">
                <a16:creationId xmlns:a16="http://schemas.microsoft.com/office/drawing/2014/main" id="{818D8A58-29DD-C04B-8E88-1E6DE9236B27}"/>
              </a:ext>
            </a:extLst>
          </p:cNvPr>
          <p:cNvPicPr>
            <a:picLocks noChangeAspect="1"/>
          </p:cNvPicPr>
          <p:nvPr/>
        </p:nvPicPr>
        <p:blipFill>
          <a:blip r:embed="rId2"/>
          <a:stretch>
            <a:fillRect/>
          </a:stretch>
        </p:blipFill>
        <p:spPr>
          <a:xfrm>
            <a:off x="1243012" y="3429000"/>
            <a:ext cx="7505700" cy="3162300"/>
          </a:xfrm>
          <a:prstGeom prst="rect">
            <a:avLst/>
          </a:prstGeom>
        </p:spPr>
      </p:pic>
      <p:sp>
        <p:nvSpPr>
          <p:cNvPr id="6" name="TextBox 5">
            <a:extLst>
              <a:ext uri="{FF2B5EF4-FFF2-40B4-BE49-F238E27FC236}">
                <a16:creationId xmlns:a16="http://schemas.microsoft.com/office/drawing/2014/main" id="{3AAD5D03-4619-4944-810C-F5CC5A95C63C}"/>
              </a:ext>
            </a:extLst>
          </p:cNvPr>
          <p:cNvSpPr txBox="1"/>
          <p:nvPr/>
        </p:nvSpPr>
        <p:spPr>
          <a:xfrm>
            <a:off x="8748712" y="4500563"/>
            <a:ext cx="3152776" cy="646331"/>
          </a:xfrm>
          <a:prstGeom prst="rect">
            <a:avLst/>
          </a:prstGeom>
          <a:noFill/>
        </p:spPr>
        <p:txBody>
          <a:bodyPr wrap="square" rtlCol="0">
            <a:spAutoFit/>
          </a:bodyPr>
          <a:lstStyle/>
          <a:p>
            <a:r>
              <a:rPr lang="en-US" dirty="0"/>
              <a:t>Focal length = 1 unit (orange)</a:t>
            </a:r>
          </a:p>
          <a:p>
            <a:r>
              <a:rPr lang="en-US" dirty="0"/>
              <a:t>!= focus distance</a:t>
            </a:r>
          </a:p>
        </p:txBody>
      </p:sp>
    </p:spTree>
    <p:extLst>
      <p:ext uri="{BB962C8B-B14F-4D97-AF65-F5344CB8AC3E}">
        <p14:creationId xmlns:p14="http://schemas.microsoft.com/office/powerpoint/2010/main" val="1961151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BB6C-003D-304C-9611-7E14DF7D76EF}"/>
              </a:ext>
            </a:extLst>
          </p:cNvPr>
          <p:cNvSpPr>
            <a:spLocks noGrp="1"/>
          </p:cNvSpPr>
          <p:nvPr>
            <p:ph type="title"/>
          </p:nvPr>
        </p:nvSpPr>
        <p:spPr/>
        <p:txBody>
          <a:bodyPr/>
          <a:lstStyle/>
          <a:p>
            <a:r>
              <a:rPr lang="en-US" dirty="0"/>
              <a:t>Codes</a:t>
            </a:r>
          </a:p>
        </p:txBody>
      </p:sp>
      <p:sp>
        <p:nvSpPr>
          <p:cNvPr id="6" name="Content Placeholder 2">
            <a:extLst>
              <a:ext uri="{FF2B5EF4-FFF2-40B4-BE49-F238E27FC236}">
                <a16:creationId xmlns:a16="http://schemas.microsoft.com/office/drawing/2014/main" id="{A0532981-6E73-E34F-A8C5-B9A513A8D4C2}"/>
              </a:ext>
            </a:extLst>
          </p:cNvPr>
          <p:cNvSpPr txBox="1">
            <a:spLocks/>
          </p:cNvSpPr>
          <p:nvPr/>
        </p:nvSpPr>
        <p:spPr>
          <a:xfrm>
            <a:off x="838200" y="1825625"/>
            <a:ext cx="10515600"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Viewpoint</a:t>
            </a:r>
          </a:p>
          <a:p>
            <a:pPr lvl="1"/>
            <a:r>
              <a:rPr lang="en-US" dirty="0"/>
              <a:t>through which to pass our scene rays</a:t>
            </a:r>
          </a:p>
          <a:p>
            <a:pPr lvl="1"/>
            <a:r>
              <a:rPr lang="en-US" dirty="0"/>
              <a:t>aspect ratio should be the same as our rendered image</a:t>
            </a:r>
          </a:p>
          <a:p>
            <a:pPr lvl="1"/>
            <a:r>
              <a:rPr lang="en-US" dirty="0"/>
              <a:t>Rectangle height of 2 at last slide.</a:t>
            </a:r>
          </a:p>
          <a:p>
            <a:pPr lvl="1"/>
            <a:r>
              <a:rPr lang="en-US" dirty="0"/>
              <a:t>Focal length: projection point to projection plane.</a:t>
            </a:r>
          </a:p>
          <a:p>
            <a:pPr lvl="1"/>
            <a:endParaRPr lang="en-US" dirty="0"/>
          </a:p>
          <a:p>
            <a:pPr lvl="1"/>
            <a:endParaRPr lang="en-US" dirty="0"/>
          </a:p>
          <a:p>
            <a:pPr lvl="1"/>
            <a:endParaRPr lang="en-US" dirty="0"/>
          </a:p>
          <a:p>
            <a:pPr lvl="1"/>
            <a:endParaRPr lang="en-US" dirty="0"/>
          </a:p>
          <a:p>
            <a:pPr marL="457200" lvl="1" indent="0">
              <a:buNone/>
            </a:pPr>
            <a:endParaRPr lang="en-US" dirty="0"/>
          </a:p>
          <a:p>
            <a:pPr>
              <a:buFontTx/>
              <a:buChar char="-"/>
            </a:pPr>
            <a:r>
              <a:rPr lang="en-US" dirty="0"/>
              <a:t>linearly blends white and blue depending on the height of the 𝑦 coordinate after scaling the ray direction to unit length (-1 ~ 1)</a:t>
            </a:r>
          </a:p>
          <a:p>
            <a:pPr>
              <a:buFontTx/>
              <a:buChar char="-"/>
            </a:pPr>
            <a:r>
              <a:rPr lang="en-US" dirty="0"/>
              <a:t>And then scale 0 &lt;= t &lt;= 1.0</a:t>
            </a:r>
          </a:p>
        </p:txBody>
      </p:sp>
      <p:pic>
        <p:nvPicPr>
          <p:cNvPr id="8" name="Picture 7">
            <a:extLst>
              <a:ext uri="{FF2B5EF4-FFF2-40B4-BE49-F238E27FC236}">
                <a16:creationId xmlns:a16="http://schemas.microsoft.com/office/drawing/2014/main" id="{B6E9267B-D30E-A44C-A818-61C5DAE51B20}"/>
              </a:ext>
            </a:extLst>
          </p:cNvPr>
          <p:cNvPicPr>
            <a:picLocks noChangeAspect="1"/>
          </p:cNvPicPr>
          <p:nvPr/>
        </p:nvPicPr>
        <p:blipFill>
          <a:blip r:embed="rId2"/>
          <a:stretch>
            <a:fillRect/>
          </a:stretch>
        </p:blipFill>
        <p:spPr>
          <a:xfrm>
            <a:off x="1272118" y="3649134"/>
            <a:ext cx="8008653" cy="1535906"/>
          </a:xfrm>
          <a:prstGeom prst="rect">
            <a:avLst/>
          </a:prstGeom>
        </p:spPr>
      </p:pic>
    </p:spTree>
    <p:extLst>
      <p:ext uri="{BB962C8B-B14F-4D97-AF65-F5344CB8AC3E}">
        <p14:creationId xmlns:p14="http://schemas.microsoft.com/office/powerpoint/2010/main" val="198655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A329-AE4A-E749-969C-5F0F4FA26C7F}"/>
              </a:ext>
            </a:extLst>
          </p:cNvPr>
          <p:cNvSpPr>
            <a:spLocks noGrp="1"/>
          </p:cNvSpPr>
          <p:nvPr>
            <p:ph type="title"/>
          </p:nvPr>
        </p:nvSpPr>
        <p:spPr/>
        <p:txBody>
          <a:bodyPr/>
          <a:lstStyle/>
          <a:p>
            <a:r>
              <a:rPr lang="en-US" dirty="0"/>
              <a:t>Codes</a:t>
            </a:r>
          </a:p>
        </p:txBody>
      </p:sp>
      <p:sp>
        <p:nvSpPr>
          <p:cNvPr id="3" name="Content Placeholder 2">
            <a:extLst>
              <a:ext uri="{FF2B5EF4-FFF2-40B4-BE49-F238E27FC236}">
                <a16:creationId xmlns:a16="http://schemas.microsoft.com/office/drawing/2014/main" id="{BB788659-22C0-2247-BFE2-0BB1C91349AF}"/>
              </a:ext>
            </a:extLst>
          </p:cNvPr>
          <p:cNvSpPr>
            <a:spLocks noGrp="1"/>
          </p:cNvSpPr>
          <p:nvPr>
            <p:ph idx="1"/>
          </p:nvPr>
        </p:nvSpPr>
        <p:spPr/>
        <p:txBody>
          <a:bodyPr/>
          <a:lstStyle/>
          <a:p>
            <a:r>
              <a:rPr lang="en-US" dirty="0"/>
              <a:t>Image + Camera (+ Render)</a:t>
            </a:r>
          </a:p>
        </p:txBody>
      </p:sp>
      <p:pic>
        <p:nvPicPr>
          <p:cNvPr id="5" name="Picture 4">
            <a:extLst>
              <a:ext uri="{FF2B5EF4-FFF2-40B4-BE49-F238E27FC236}">
                <a16:creationId xmlns:a16="http://schemas.microsoft.com/office/drawing/2014/main" id="{FEA1D8E2-A624-C44C-99A1-7F44B3C62845}"/>
              </a:ext>
            </a:extLst>
          </p:cNvPr>
          <p:cNvPicPr>
            <a:picLocks noChangeAspect="1"/>
          </p:cNvPicPr>
          <p:nvPr/>
        </p:nvPicPr>
        <p:blipFill>
          <a:blip r:embed="rId2"/>
          <a:stretch>
            <a:fillRect/>
          </a:stretch>
        </p:blipFill>
        <p:spPr>
          <a:xfrm>
            <a:off x="1159933" y="2374900"/>
            <a:ext cx="9697453" cy="3937000"/>
          </a:xfrm>
          <a:prstGeom prst="rect">
            <a:avLst/>
          </a:prstGeom>
        </p:spPr>
      </p:pic>
    </p:spTree>
    <p:extLst>
      <p:ext uri="{BB962C8B-B14F-4D97-AF65-F5344CB8AC3E}">
        <p14:creationId xmlns:p14="http://schemas.microsoft.com/office/powerpoint/2010/main" val="53346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A329-AE4A-E749-969C-5F0F4FA26C7F}"/>
              </a:ext>
            </a:extLst>
          </p:cNvPr>
          <p:cNvSpPr>
            <a:spLocks noGrp="1"/>
          </p:cNvSpPr>
          <p:nvPr>
            <p:ph type="title"/>
          </p:nvPr>
        </p:nvSpPr>
        <p:spPr/>
        <p:txBody>
          <a:bodyPr/>
          <a:lstStyle/>
          <a:p>
            <a:r>
              <a:rPr lang="en-US" dirty="0"/>
              <a:t>Codes</a:t>
            </a:r>
          </a:p>
        </p:txBody>
      </p:sp>
      <p:sp>
        <p:nvSpPr>
          <p:cNvPr id="3" name="Content Placeholder 2">
            <a:extLst>
              <a:ext uri="{FF2B5EF4-FFF2-40B4-BE49-F238E27FC236}">
                <a16:creationId xmlns:a16="http://schemas.microsoft.com/office/drawing/2014/main" id="{BB788659-22C0-2247-BFE2-0BB1C91349AF}"/>
              </a:ext>
            </a:extLst>
          </p:cNvPr>
          <p:cNvSpPr>
            <a:spLocks noGrp="1"/>
          </p:cNvSpPr>
          <p:nvPr>
            <p:ph idx="1"/>
          </p:nvPr>
        </p:nvSpPr>
        <p:spPr/>
        <p:txBody>
          <a:bodyPr/>
          <a:lstStyle/>
          <a:p>
            <a:r>
              <a:rPr lang="en-US" dirty="0"/>
              <a:t>(Image + Camera +) Render</a:t>
            </a:r>
          </a:p>
        </p:txBody>
      </p:sp>
      <p:pic>
        <p:nvPicPr>
          <p:cNvPr id="6" name="Picture 5">
            <a:extLst>
              <a:ext uri="{FF2B5EF4-FFF2-40B4-BE49-F238E27FC236}">
                <a16:creationId xmlns:a16="http://schemas.microsoft.com/office/drawing/2014/main" id="{5C260B03-B57F-1045-88B1-42E774CF6C8A}"/>
              </a:ext>
            </a:extLst>
          </p:cNvPr>
          <p:cNvPicPr>
            <a:picLocks noChangeAspect="1"/>
          </p:cNvPicPr>
          <p:nvPr/>
        </p:nvPicPr>
        <p:blipFill>
          <a:blip r:embed="rId2"/>
          <a:stretch>
            <a:fillRect/>
          </a:stretch>
        </p:blipFill>
        <p:spPr>
          <a:xfrm>
            <a:off x="992716" y="2305049"/>
            <a:ext cx="9121965" cy="3871913"/>
          </a:xfrm>
          <a:prstGeom prst="rect">
            <a:avLst/>
          </a:prstGeom>
        </p:spPr>
      </p:pic>
      <p:pic>
        <p:nvPicPr>
          <p:cNvPr id="8" name="Picture 7">
            <a:extLst>
              <a:ext uri="{FF2B5EF4-FFF2-40B4-BE49-F238E27FC236}">
                <a16:creationId xmlns:a16="http://schemas.microsoft.com/office/drawing/2014/main" id="{E964210E-2CCC-E944-95B8-03DA6763CD2A}"/>
              </a:ext>
            </a:extLst>
          </p:cNvPr>
          <p:cNvPicPr>
            <a:picLocks noChangeAspect="1"/>
          </p:cNvPicPr>
          <p:nvPr/>
        </p:nvPicPr>
        <p:blipFill>
          <a:blip r:embed="rId3"/>
          <a:stretch>
            <a:fillRect/>
          </a:stretch>
        </p:blipFill>
        <p:spPr>
          <a:xfrm>
            <a:off x="7690452" y="178539"/>
            <a:ext cx="4494111" cy="2683193"/>
          </a:xfrm>
          <a:prstGeom prst="rect">
            <a:avLst/>
          </a:prstGeom>
        </p:spPr>
      </p:pic>
    </p:spTree>
    <p:extLst>
      <p:ext uri="{BB962C8B-B14F-4D97-AF65-F5344CB8AC3E}">
        <p14:creationId xmlns:p14="http://schemas.microsoft.com/office/powerpoint/2010/main" val="381843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TotalTime>
  <Words>1512</Words>
  <Application>Microsoft Macintosh PowerPoint</Application>
  <PresentationFormat>Widescreen</PresentationFormat>
  <Paragraphs>162</Paragraphs>
  <Slides>41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RAY TRACING IN ONE WEEKEND: THE BOOK SERIES</vt:lpstr>
      <vt:lpstr>Ray Tracing in One Weekend</vt:lpstr>
      <vt:lpstr>Output an Image</vt:lpstr>
      <vt:lpstr>PowerPoint Presentation</vt:lpstr>
      <vt:lpstr>Rays, a simple camera, and bg.</vt:lpstr>
      <vt:lpstr>Sending Rays Into the Scene</vt:lpstr>
      <vt:lpstr>Codes</vt:lpstr>
      <vt:lpstr>Codes</vt:lpstr>
      <vt:lpstr>Codes</vt:lpstr>
      <vt:lpstr>Adding a Sphere</vt:lpstr>
      <vt:lpstr>Surface Normals and Multiple Objects</vt:lpstr>
      <vt:lpstr>An Abstraction for Hittable Objects</vt:lpstr>
      <vt:lpstr>Add hittable_list</vt:lpstr>
      <vt:lpstr>Antialiasing</vt:lpstr>
      <vt:lpstr>Add camera class</vt:lpstr>
      <vt:lpstr>Add samples</vt:lpstr>
      <vt:lpstr>Diffuse Materials</vt:lpstr>
      <vt:lpstr>Diffuse Materials</vt:lpstr>
      <vt:lpstr>Pick random S.</vt:lpstr>
      <vt:lpstr>Recursive ray_color</vt:lpstr>
      <vt:lpstr>Gamma correction for accurate color intensity</vt:lpstr>
      <vt:lpstr>Shadow acne problem</vt:lpstr>
      <vt:lpstr>True Lambertian Reflection</vt:lpstr>
      <vt:lpstr>Differences</vt:lpstr>
      <vt:lpstr>Abstract class for materials</vt:lpstr>
      <vt:lpstr>Material and hittable</vt:lpstr>
      <vt:lpstr>Modeling Light Scatter and Reflectance</vt:lpstr>
      <vt:lpstr>Mirrored Light Reflection</vt:lpstr>
      <vt:lpstr>Fuzz Mirror</vt:lpstr>
      <vt:lpstr>Dielectrics</vt:lpstr>
      <vt:lpstr>Schlick Approximation</vt:lpstr>
      <vt:lpstr>A hollow glass sphere</vt:lpstr>
      <vt:lpstr>Positionable Camera</vt:lpstr>
      <vt:lpstr>Camera</vt:lpstr>
      <vt:lpstr>Camera</vt:lpstr>
      <vt:lpstr>Defocus Blur</vt:lpstr>
      <vt:lpstr>Ray Tracing: The Next Week</vt:lpstr>
      <vt:lpstr>Motion Blur</vt:lpstr>
      <vt:lpstr>Tracking the time of ray intersection</vt:lpstr>
      <vt:lpstr>Bounding Volume Hierarchies</vt:lpstr>
      <vt:lpstr>Ray-AABB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 IN ONE WEEKEND: THE BOOK SERIES</dc:title>
  <dc:creator>601063669@qq.com</dc:creator>
  <cp:lastModifiedBy>601063669@qq.com</cp:lastModifiedBy>
  <cp:revision>20</cp:revision>
  <dcterms:created xsi:type="dcterms:W3CDTF">2021-12-11T01:27:57Z</dcterms:created>
  <dcterms:modified xsi:type="dcterms:W3CDTF">2022-01-05T22:39:28Z</dcterms:modified>
</cp:coreProperties>
</file>